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62" r:id="rId2"/>
    <p:sldId id="290" r:id="rId3"/>
    <p:sldId id="268" r:id="rId4"/>
    <p:sldId id="269" r:id="rId5"/>
    <p:sldId id="270" r:id="rId6"/>
    <p:sldId id="271" r:id="rId7"/>
    <p:sldId id="289" r:id="rId8"/>
    <p:sldId id="286" r:id="rId9"/>
    <p:sldId id="287" r:id="rId10"/>
    <p:sldId id="288" r:id="rId11"/>
    <p:sldId id="280" r:id="rId12"/>
    <p:sldId id="277" r:id="rId13"/>
    <p:sldId id="263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FD4B4-C64C-4703-95C9-2B6E47FD5360}" type="datetimeFigureOut">
              <a:rPr lang="cs-CZ" smtClean="0"/>
              <a:pPr/>
              <a:t>08.11.2017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DF6A0-2BFF-4352-B707-035C9D4CEAC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162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9B73-E1A6-4D11-9259-4477978026C0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0412-8CAD-407B-9445-2BB35654A50F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262C-5EDF-479A-8B46-787CA6B789D7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CA96F-53C9-4015-9732-C90FED569594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E098-D577-42F2-A107-8B04B21A35CA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CE4E-4D36-40E0-B9F5-479A46871642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AF625-025A-491F-B419-81D43B7078B9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E10E-6635-4F3E-8B4A-11EFAFD09272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B90E-2AF5-47C9-B614-28C6E51FBC86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52C4-2359-4061-817E-CCF9F5A9BF07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AEE8D-2E86-404F-8A63-92FCAD062EB4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28479-B4D8-4BE0-A1A2-DEAD97C7C08B}" type="datetime1">
              <a:rPr lang="cs-CZ" smtClean="0"/>
              <a:pPr/>
              <a:t>08.11.2017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B5AAB-3702-4BE2-9732-7F0BDA72D51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uv.cz/t/in" TargetMode="External"/><Relationship Id="rId2" Type="http://schemas.openxmlformats.org/officeDocument/2006/relationships/hyperlink" Target="http://www.msmt.cz/vzdelavani/spolecne-vzdelavani-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kluze/upol.cz" TargetMode="External"/><Relationship Id="rId4" Type="http://schemas.openxmlformats.org/officeDocument/2006/relationships/hyperlink" Target="https://cosiv.cz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karelbartamasov@seznam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2691730"/>
          </a:xfrm>
        </p:spPr>
        <p:txBody>
          <a:bodyPr>
            <a:normAutofit/>
          </a:bodyPr>
          <a:lstStyle/>
          <a:p>
            <a:pPr marL="0" lvl="0" indent="0">
              <a:spcAft>
                <a:spcPts val="0"/>
              </a:spcAft>
            </a:pPr>
            <a:r>
              <a:rPr lang="cs-CZ" b="1" dirty="0"/>
              <a:t>Inkluzivní vzdělávání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331236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Mgr. Karel Bárta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/>
          </a:bodyPr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Komunikace v mateřském jazyce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Komunikace v cizích jazycích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Matematická gramotnost a kompetence v oblasti věd a technologií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Kompetence k práci s digitálními technologiemi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Učit se učit  - kompetence k učení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Sociální a občanské kompetence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Smysl pro iniciativu a podnikavost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400" dirty="0">
                <a:latin typeface="Tahoma" pitchFamily="34" charset="0"/>
                <a:cs typeface="Tahoma" pitchFamily="34" charset="0"/>
              </a:rPr>
              <a:t>Kulturní povědomí a rozhled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455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2800" dirty="0"/>
              <a:t>Příklady dobré praxe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cs-CZ" sz="2400" dirty="0"/>
              <a:t>Základní škola Turnov, Žižkova</a:t>
            </a:r>
          </a:p>
          <a:p>
            <a:endParaRPr lang="cs-CZ" sz="2400" dirty="0"/>
          </a:p>
          <a:p>
            <a:r>
              <a:rPr lang="cs-CZ" sz="2400" dirty="0"/>
              <a:t>Základní škola Turnov, Skálova</a:t>
            </a:r>
          </a:p>
          <a:p>
            <a:endParaRPr lang="cs-CZ" sz="2400" dirty="0"/>
          </a:p>
          <a:p>
            <a:r>
              <a:rPr lang="cs-CZ" sz="2400" dirty="0"/>
              <a:t>Základní škola Plavy</a:t>
            </a:r>
          </a:p>
          <a:p>
            <a:endParaRPr lang="cs-CZ" sz="2400" dirty="0"/>
          </a:p>
          <a:p>
            <a:r>
              <a:rPr lang="cs-CZ" sz="2400" dirty="0"/>
              <a:t>Základní škola Semily, </a:t>
            </a:r>
            <a:r>
              <a:rPr lang="cs-CZ" sz="2400" dirty="0" err="1"/>
              <a:t>Dr.F.L.Riegra</a:t>
            </a:r>
            <a:r>
              <a:rPr lang="cs-CZ" sz="2400" dirty="0"/>
              <a:t>, Bavlnářská</a:t>
            </a:r>
          </a:p>
          <a:p>
            <a:endParaRPr lang="cs-CZ" sz="2400" dirty="0"/>
          </a:p>
          <a:p>
            <a:r>
              <a:rPr lang="cs-CZ" sz="2400" dirty="0"/>
              <a:t>Základní škola Zlatá Olešnice</a:t>
            </a:r>
          </a:p>
          <a:p>
            <a:endParaRPr lang="cs-CZ" sz="2400" dirty="0"/>
          </a:p>
          <a:p>
            <a:r>
              <a:rPr lang="cs-CZ" sz="2400" dirty="0"/>
              <a:t>Základní škola Tanvald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46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7C9F15-AA02-4DF5-AAB6-7586E9B59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cs-CZ" sz="2800" dirty="0"/>
              <a:t>Zdroje informací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CBB8AD-FDD2-47F5-BC31-CEBEAA4C7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cs-CZ" sz="2400" dirty="0">
                <a:hlinkClick r:id="rId2"/>
              </a:rPr>
              <a:t>http://www.msmt.cz/vzdelavani/spolecne-vzdelavani-1</a:t>
            </a:r>
            <a:endParaRPr lang="cs-CZ" sz="2400" dirty="0"/>
          </a:p>
          <a:p>
            <a:r>
              <a:rPr lang="cs-CZ" sz="2400" dirty="0">
                <a:hlinkClick r:id="rId3"/>
              </a:rPr>
              <a:t>http://www.nuv.cz/t/in</a:t>
            </a:r>
            <a:endParaRPr lang="cs-CZ" sz="2400" dirty="0"/>
          </a:p>
          <a:p>
            <a:r>
              <a:rPr lang="cs-CZ" sz="2400" dirty="0">
                <a:hlinkClick r:id="rId4"/>
              </a:rPr>
              <a:t>https://cosiv.cz</a:t>
            </a:r>
            <a:r>
              <a:rPr lang="cs-CZ" sz="2400" dirty="0"/>
              <a:t>   - Česká odborná společnost pro inkluzivní vzdělávání</a:t>
            </a:r>
          </a:p>
          <a:p>
            <a:r>
              <a:rPr lang="cs-CZ" sz="2400" dirty="0">
                <a:hlinkClick r:id="rId5"/>
              </a:rPr>
              <a:t>https://inkluze/upol.cz</a:t>
            </a:r>
            <a:endParaRPr lang="cs-CZ" sz="2400" dirty="0"/>
          </a:p>
          <a:p>
            <a:r>
              <a:rPr lang="cs-CZ" sz="2400" dirty="0"/>
              <a:t>V. </a:t>
            </a:r>
            <a:r>
              <a:rPr lang="cs-CZ" sz="2400" dirty="0" err="1"/>
              <a:t>Lechta</a:t>
            </a:r>
            <a:r>
              <a:rPr lang="cs-CZ" sz="2400" dirty="0"/>
              <a:t>: Inkluzivní pedagogika, Portál 2016, ISBN 978-80-262-1123-5</a:t>
            </a:r>
          </a:p>
          <a:p>
            <a:r>
              <a:rPr lang="cs-CZ" sz="2400" dirty="0" err="1"/>
              <a:t>V.Hájková</a:t>
            </a:r>
            <a:r>
              <a:rPr lang="cs-CZ" sz="2400" dirty="0"/>
              <a:t>, </a:t>
            </a:r>
            <a:r>
              <a:rPr lang="cs-CZ" sz="2400" dirty="0" err="1"/>
              <a:t>I.Strnadová</a:t>
            </a:r>
            <a:r>
              <a:rPr lang="cs-CZ" sz="2400" dirty="0"/>
              <a:t>: Inkluzivní vzdělávání, </a:t>
            </a:r>
            <a:r>
              <a:rPr lang="cs-CZ" sz="2400" dirty="0" err="1"/>
              <a:t>Grada</a:t>
            </a:r>
            <a:r>
              <a:rPr lang="cs-CZ" sz="2400"/>
              <a:t> 2010, </a:t>
            </a:r>
            <a:r>
              <a:rPr lang="cs-CZ" sz="2400" dirty="0"/>
              <a:t>ISBN 978-80-247-3070-7</a:t>
            </a:r>
          </a:p>
          <a:p>
            <a:r>
              <a:rPr lang="cs-CZ" sz="2400" dirty="0"/>
              <a:t>K. Starý, </a:t>
            </a:r>
            <a:r>
              <a:rPr lang="cs-CZ" sz="2400" dirty="0" err="1"/>
              <a:t>V.Laufková</a:t>
            </a:r>
            <a:r>
              <a:rPr lang="cs-CZ" sz="2400" dirty="0"/>
              <a:t>: Formativní hodnocení ve výuce, Portál 2016, ISBN 978-80-262-1001-6</a:t>
            </a:r>
          </a:p>
          <a:p>
            <a:r>
              <a:rPr lang="cs-CZ" sz="2400" dirty="0"/>
              <a:t>Akční plán inkluzivního vzdělávání na období 2016 – 2018</a:t>
            </a:r>
          </a:p>
          <a:p>
            <a:r>
              <a:rPr lang="cs-CZ" sz="2400" dirty="0"/>
              <a:t>Rámcové vzdělávací programy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751AA0-830F-4D5D-8A8A-3119F1E74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641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44016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 algn="ctr"/>
            <a:endParaRPr lang="cs-CZ" sz="2400" dirty="0"/>
          </a:p>
          <a:p>
            <a:pPr algn="ctr"/>
            <a:endParaRPr lang="cs-CZ" sz="2400" dirty="0"/>
          </a:p>
          <a:p>
            <a:pPr algn="ctr"/>
            <a:endParaRPr lang="cs-CZ" sz="2400" dirty="0"/>
          </a:p>
          <a:p>
            <a:pPr marL="0" indent="0" algn="ctr">
              <a:buNone/>
            </a:pPr>
            <a:r>
              <a:rPr lang="cs-CZ" sz="2800" dirty="0"/>
              <a:t>Karel Bárta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>
                <a:hlinkClick r:id="rId2"/>
              </a:rPr>
              <a:t>karelbartamasov@seznam.cz</a:t>
            </a:r>
            <a:endParaRPr lang="cs-CZ" sz="2800" dirty="0"/>
          </a:p>
          <a:p>
            <a:pPr algn="ctr"/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739 222 461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B0259B-3BBB-4B0C-B962-8FCD90A8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A015B6-1801-4806-B0B4-26707B18A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/>
              <a:t>Nejde o to, </a:t>
            </a:r>
          </a:p>
          <a:p>
            <a:pPr marL="0" indent="0" algn="ctr">
              <a:buNone/>
            </a:pPr>
            <a:r>
              <a:rPr lang="cs-CZ" dirty="0"/>
              <a:t>co dnes ve vzdělávání děláme špatně,</a:t>
            </a:r>
          </a:p>
          <a:p>
            <a:pPr marL="0" indent="0" algn="ctr">
              <a:buNone/>
            </a:pPr>
            <a:r>
              <a:rPr lang="cs-CZ" dirty="0"/>
              <a:t>ale o to,</a:t>
            </a:r>
          </a:p>
          <a:p>
            <a:pPr marL="0" indent="0" algn="ctr">
              <a:buNone/>
            </a:pPr>
            <a:r>
              <a:rPr lang="cs-CZ" dirty="0"/>
              <a:t>co bychom mohli dělat lépe.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FF631F-DBDB-4918-84DB-89CF81940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24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Vymezení pojmů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Integrace</a:t>
            </a:r>
          </a:p>
          <a:p>
            <a:endParaRPr lang="cs-CZ" sz="2400" dirty="0"/>
          </a:p>
          <a:p>
            <a:r>
              <a:rPr lang="cs-CZ" sz="2400" dirty="0"/>
              <a:t>Inkluze</a:t>
            </a:r>
          </a:p>
          <a:p>
            <a:endParaRPr lang="cs-CZ" sz="2400" dirty="0"/>
          </a:p>
          <a:p>
            <a:r>
              <a:rPr lang="cs-CZ" sz="2400" dirty="0"/>
              <a:t>Děti a žáci se speciálními vzdělávacími potřebami</a:t>
            </a:r>
          </a:p>
          <a:p>
            <a:endParaRPr lang="cs-CZ" sz="2400" dirty="0"/>
          </a:p>
          <a:p>
            <a:r>
              <a:rPr lang="cs-CZ" sz="2400" dirty="0"/>
              <a:t>Děti a žáci nadaní a mimořádně nadaní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98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Východiska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Prohlášení ze </a:t>
            </a:r>
            <a:r>
              <a:rPr lang="cs-CZ" sz="2400" dirty="0" err="1"/>
              <a:t>Salamanky</a:t>
            </a:r>
            <a:r>
              <a:rPr lang="cs-CZ" sz="2400" dirty="0"/>
              <a:t>, 1994</a:t>
            </a:r>
          </a:p>
          <a:p>
            <a:endParaRPr lang="cs-CZ" sz="2400" dirty="0"/>
          </a:p>
          <a:p>
            <a:r>
              <a:rPr lang="cs-CZ" sz="2400" dirty="0"/>
              <a:t>Úmluva o právech dítěte ze dne 20. 11. 1989, New York,</a:t>
            </a:r>
          </a:p>
          <a:p>
            <a:endParaRPr lang="cs-CZ" sz="2400" dirty="0"/>
          </a:p>
          <a:p>
            <a:r>
              <a:rPr lang="cs-CZ" sz="2400" dirty="0"/>
              <a:t>Národní program rozvoje vzdělávání v České republice, Bílá kniha, 2001</a:t>
            </a:r>
          </a:p>
          <a:p>
            <a:endParaRPr lang="cs-CZ" sz="2400" dirty="0"/>
          </a:p>
          <a:p>
            <a:r>
              <a:rPr lang="cs-CZ" sz="2400" dirty="0"/>
              <a:t>Dlouhodobý záměr vzdělávání a rozvoje vzdělávací soustavy České republiky 2015 - 2020</a:t>
            </a:r>
          </a:p>
          <a:p>
            <a:endParaRPr lang="cs-CZ" sz="2400" dirty="0"/>
          </a:p>
          <a:p>
            <a:r>
              <a:rPr lang="cs-CZ" sz="2400" dirty="0"/>
              <a:t>Rámcové vzdělávací programy</a:t>
            </a:r>
          </a:p>
          <a:p>
            <a:endParaRPr lang="cs-CZ" sz="2400" dirty="0"/>
          </a:p>
          <a:p>
            <a:r>
              <a:rPr lang="cs-CZ" sz="2400" dirty="0"/>
              <a:t>Zprávy OECD</a:t>
            </a:r>
          </a:p>
          <a:p>
            <a:endParaRPr lang="cs-CZ" sz="2400" dirty="0"/>
          </a:p>
          <a:p>
            <a:r>
              <a:rPr lang="cs-CZ" sz="2400" dirty="0"/>
              <a:t>Česká republika a  Evropa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53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Právní normy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760640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Calibri" pitchFamily="18"/>
              </a:rPr>
              <a:t>Zákon č. 561/2004 Sb., ze dne 24. září 2004</a:t>
            </a:r>
            <a:br>
              <a:rPr lang="cs-CZ" sz="2400" dirty="0">
                <a:latin typeface="Calibri" pitchFamily="18"/>
              </a:rPr>
            </a:br>
            <a:r>
              <a:rPr lang="cs-CZ" sz="2400" dirty="0">
                <a:latin typeface="Calibri" pitchFamily="18"/>
              </a:rPr>
              <a:t>o předškolním, základním, středním, vyšším odborném a jiném vzdělávání (školský zákon), ve znění pozdějších předpisů</a:t>
            </a:r>
          </a:p>
          <a:p>
            <a:endParaRPr lang="cs-CZ" sz="2400" dirty="0">
              <a:latin typeface="Calibri" pitchFamily="18"/>
            </a:endParaRPr>
          </a:p>
          <a:p>
            <a:r>
              <a:rPr lang="cs-CZ" sz="2400" dirty="0">
                <a:latin typeface="Calibri" pitchFamily="18"/>
              </a:rPr>
              <a:t>Vyhláška č. 27/2016 Sb., o vzdělávání žáků se speciálními vzdělávacími potřebami a žáků nadaných</a:t>
            </a:r>
          </a:p>
          <a:p>
            <a:endParaRPr lang="cs-CZ" sz="2400" dirty="0">
              <a:latin typeface="Calibri" pitchFamily="18"/>
            </a:endParaRPr>
          </a:p>
          <a:p>
            <a:r>
              <a:rPr lang="cs-CZ" sz="2400" dirty="0">
                <a:latin typeface="Calibri" pitchFamily="18"/>
              </a:rPr>
              <a:t>Vyhláška č. 72/2005 Sb., o poskytování poradenských služeb ve školách a školských poradenských zařízeních, ve znění pozdějších předpisů</a:t>
            </a:r>
            <a:br>
              <a:rPr lang="cs-CZ" sz="2400" dirty="0">
                <a:latin typeface="Calibri" pitchFamily="18"/>
              </a:rPr>
            </a:b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4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976664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Ekonomické podmínky</a:t>
            </a:r>
          </a:p>
          <a:p>
            <a:endParaRPr lang="cs-CZ" sz="2400" dirty="0"/>
          </a:p>
          <a:p>
            <a:r>
              <a:rPr lang="cs-CZ" sz="2400" dirty="0"/>
              <a:t>Materiální podmínky</a:t>
            </a:r>
          </a:p>
          <a:p>
            <a:endParaRPr lang="cs-CZ" sz="2400" dirty="0"/>
          </a:p>
          <a:p>
            <a:r>
              <a:rPr lang="cs-CZ" sz="2400" dirty="0"/>
              <a:t>Personální podmínky – školní poradenská pracoviště, asistenti pedagogů</a:t>
            </a:r>
          </a:p>
          <a:p>
            <a:endParaRPr lang="cs-CZ" sz="2400" dirty="0"/>
          </a:p>
          <a:p>
            <a:r>
              <a:rPr lang="cs-CZ" sz="2400" dirty="0"/>
              <a:t>Zájem a spolupráce rodiny</a:t>
            </a:r>
          </a:p>
          <a:p>
            <a:endParaRPr lang="cs-CZ" sz="2400" dirty="0"/>
          </a:p>
          <a:p>
            <a:r>
              <a:rPr lang="cs-CZ" sz="2400" dirty="0"/>
              <a:t>Diagnostika</a:t>
            </a:r>
          </a:p>
          <a:p>
            <a:endParaRPr lang="cs-CZ" sz="2400" dirty="0"/>
          </a:p>
          <a:p>
            <a:r>
              <a:rPr lang="cs-CZ" sz="2400" dirty="0"/>
              <a:t>Podpůrná opatření </a:t>
            </a:r>
            <a:r>
              <a:rPr lang="cs-CZ" sz="2400"/>
              <a:t>(www.inkluze.upol.cz)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Osvěta – pedagogové, zákonní zástupci, politici, veřejnost</a:t>
            </a:r>
          </a:p>
          <a:p>
            <a:endParaRPr lang="cs-CZ" sz="2400" dirty="0"/>
          </a:p>
          <a:p>
            <a:r>
              <a:rPr lang="cs-CZ" sz="2400" b="1" dirty="0"/>
              <a:t>Přijetí změny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4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Příležitosti pro změnu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sz="2400" dirty="0"/>
              <a:t>Příznivé klima školy</a:t>
            </a:r>
          </a:p>
          <a:p>
            <a:endParaRPr lang="cs-CZ" sz="2400" dirty="0"/>
          </a:p>
          <a:p>
            <a:r>
              <a:rPr lang="cs-CZ" sz="2400" dirty="0"/>
              <a:t>Nové metody práce – aktivní zapojení žáků</a:t>
            </a:r>
          </a:p>
          <a:p>
            <a:endParaRPr lang="cs-CZ" sz="2400" dirty="0"/>
          </a:p>
          <a:p>
            <a:r>
              <a:rPr lang="cs-CZ" sz="2400" dirty="0"/>
              <a:t>Hodnocení žáků – formativní hodnocení</a:t>
            </a:r>
          </a:p>
          <a:p>
            <a:endParaRPr lang="cs-CZ" sz="2400" dirty="0"/>
          </a:p>
          <a:p>
            <a:r>
              <a:rPr lang="cs-CZ" sz="2400" dirty="0"/>
              <a:t>Asistenti pedagogů, školní speciální pedagogové, školní psychologové</a:t>
            </a:r>
          </a:p>
          <a:p>
            <a:endParaRPr lang="cs-CZ" sz="2400" dirty="0"/>
          </a:p>
          <a:p>
            <a:r>
              <a:rPr lang="cs-CZ" sz="2400" dirty="0"/>
              <a:t>Vzdělávání pedagogických pracovníků, osvěta pro rodiče, veřejnost, politiky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5AAB-3702-4BE2-9732-7F0BDA72D512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187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Čtyři pilíře vzdělávání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Učit se poznávat </a:t>
            </a:r>
            <a:r>
              <a:rPr lang="cs-CZ" sz="2400" dirty="0"/>
              <a:t>– široké obecné znalosti, v malém počtu předmětů pracovat do hloubky, učit se učit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Učit se jednat </a:t>
            </a:r>
            <a:r>
              <a:rPr lang="cs-CZ" sz="2400" dirty="0"/>
              <a:t>– pracovat v týmech, řešit problémy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Učit se žít společně </a:t>
            </a:r>
            <a:r>
              <a:rPr lang="cs-CZ" sz="2400" dirty="0"/>
              <a:t>– rozvíjení pochopení pro ostatní lidi a myšlenky, zvládat konflikty, vytvářet společné projekty, hodnoty pluralismu a vzájemného porozumění a míru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Učit se být </a:t>
            </a:r>
            <a:r>
              <a:rPr lang="cs-CZ" sz="2400" dirty="0"/>
              <a:t>– rozvoj osobnosti, samostatný úsudek, osobní odpovědnost, rozvoj paměti, myšlení</a:t>
            </a:r>
            <a:r>
              <a:rPr lang="cs-CZ" sz="2400" b="1" dirty="0"/>
              <a:t>, estetického smyslu, fyzických vlastností a komunikačních dovedností</a:t>
            </a:r>
            <a:endParaRPr lang="cs-CZ" sz="2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8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FD4FC-A93D-4904-ABC1-F0D67943291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83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908721"/>
            <a:ext cx="7846640" cy="2691730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Tahoma" pitchFamily="34" charset="0"/>
              </a:rPr>
              <a:t>8 klíčových kompetencí pro celoživotní učení</a:t>
            </a:r>
            <a:br>
              <a:rPr lang="cs-CZ" sz="2800" dirty="0">
                <a:latin typeface="Tahoma" pitchFamily="34" charset="0"/>
              </a:rPr>
            </a:br>
            <a:r>
              <a:rPr lang="cs-CZ" sz="2800" dirty="0">
                <a:solidFill>
                  <a:srgbClr val="C00000"/>
                </a:solidFill>
                <a:latin typeface="Tahoma" pitchFamily="34" charset="0"/>
              </a:rPr>
              <a:t>Evropský referenční rámec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4570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/>
              <a:t>Evropská komise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>
                <a:solidFill>
                  <a:srgbClr val="C00000"/>
                </a:solidFill>
              </a:rPr>
              <a:t>Doporučení Evropského parlamentu a rady 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>
                <a:solidFill>
                  <a:srgbClr val="C00000"/>
                </a:solidFill>
              </a:rPr>
              <a:t>z 18. 12. 2006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609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2312</TotalTime>
  <Words>497</Words>
  <Application>Microsoft Office PowerPoint</Application>
  <PresentationFormat>Předvádění na obrazovce (4:3)</PresentationFormat>
  <Paragraphs>122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Tahoma</vt:lpstr>
      <vt:lpstr>Wingdings</vt:lpstr>
      <vt:lpstr>Motiv sady Office</vt:lpstr>
      <vt:lpstr>Inkluzivní vzdělávání</vt:lpstr>
      <vt:lpstr>Prezentace aplikace PowerPoint</vt:lpstr>
      <vt:lpstr>Vymezení pojmů</vt:lpstr>
      <vt:lpstr>Východiska</vt:lpstr>
      <vt:lpstr>Právní normy</vt:lpstr>
      <vt:lpstr>Podmínky</vt:lpstr>
      <vt:lpstr>Příležitosti pro změnu</vt:lpstr>
      <vt:lpstr>Čtyři pilíře vzdělávání</vt:lpstr>
      <vt:lpstr>8 klíčových kompetencí pro celoživotní učení Evropský referenční rámec</vt:lpstr>
      <vt:lpstr>Prezentace aplikace PowerPoint</vt:lpstr>
      <vt:lpstr>Příklady dobré praxe</vt:lpstr>
      <vt:lpstr>Zdroje informací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Fundrasing neziskových organizací</dc:title>
  <dc:creator>PC</dc:creator>
  <cp:lastModifiedBy>Robert</cp:lastModifiedBy>
  <cp:revision>261</cp:revision>
  <dcterms:created xsi:type="dcterms:W3CDTF">2015-04-07T09:11:34Z</dcterms:created>
  <dcterms:modified xsi:type="dcterms:W3CDTF">2017-11-08T17:36:27Z</dcterms:modified>
</cp:coreProperties>
</file>