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58" r:id="rId6"/>
    <p:sldId id="261" r:id="rId7"/>
    <p:sldId id="262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6F113-55F2-4AF7-94F2-E672ACF3CF97}" type="datetimeFigureOut">
              <a:rPr lang="cs-CZ" smtClean="0"/>
              <a:pPr/>
              <a:t>9. 3. 2017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6DB4F-5C87-459F-B0FE-281D78BD545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534324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6F113-55F2-4AF7-94F2-E672ACF3CF97}" type="datetimeFigureOut">
              <a:rPr lang="cs-CZ" smtClean="0"/>
              <a:pPr/>
              <a:t>9. 3. 2017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6DB4F-5C87-459F-B0FE-281D78BD545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033907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6F113-55F2-4AF7-94F2-E672ACF3CF97}" type="datetimeFigureOut">
              <a:rPr lang="cs-CZ" smtClean="0"/>
              <a:pPr/>
              <a:t>9. 3. 2017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6DB4F-5C87-459F-B0FE-281D78BD545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154030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6F113-55F2-4AF7-94F2-E672ACF3CF97}" type="datetimeFigureOut">
              <a:rPr lang="cs-CZ" smtClean="0"/>
              <a:pPr/>
              <a:t>9. 3. 2017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6DB4F-5C87-459F-B0FE-281D78BD545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09344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6F113-55F2-4AF7-94F2-E672ACF3CF97}" type="datetimeFigureOut">
              <a:rPr lang="cs-CZ" smtClean="0"/>
              <a:pPr/>
              <a:t>9. 3. 2017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6DB4F-5C87-459F-B0FE-281D78BD545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675395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6F113-55F2-4AF7-94F2-E672ACF3CF97}" type="datetimeFigureOut">
              <a:rPr lang="cs-CZ" smtClean="0"/>
              <a:pPr/>
              <a:t>9. 3. 2017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6DB4F-5C87-459F-B0FE-281D78BD545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897404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6F113-55F2-4AF7-94F2-E672ACF3CF97}" type="datetimeFigureOut">
              <a:rPr lang="cs-CZ" smtClean="0"/>
              <a:pPr/>
              <a:t>9. 3. 2017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6DB4F-5C87-459F-B0FE-281D78BD545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591900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6F113-55F2-4AF7-94F2-E672ACF3CF97}" type="datetimeFigureOut">
              <a:rPr lang="cs-CZ" smtClean="0"/>
              <a:pPr/>
              <a:t>9. 3. 2017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6DB4F-5C87-459F-B0FE-281D78BD545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619425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6F113-55F2-4AF7-94F2-E672ACF3CF97}" type="datetimeFigureOut">
              <a:rPr lang="cs-CZ" smtClean="0"/>
              <a:pPr/>
              <a:t>9. 3. 2017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6DB4F-5C87-459F-B0FE-281D78BD545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497976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6F113-55F2-4AF7-94F2-E672ACF3CF97}" type="datetimeFigureOut">
              <a:rPr lang="cs-CZ" smtClean="0"/>
              <a:pPr/>
              <a:t>9. 3. 2017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6DB4F-5C87-459F-B0FE-281D78BD545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543485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6F113-55F2-4AF7-94F2-E672ACF3CF97}" type="datetimeFigureOut">
              <a:rPr lang="cs-CZ" smtClean="0"/>
              <a:pPr/>
              <a:t>9. 3. 2017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6DB4F-5C87-459F-B0FE-281D78BD545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782698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E6F113-55F2-4AF7-94F2-E672ACF3CF97}" type="datetimeFigureOut">
              <a:rPr lang="cs-CZ" smtClean="0"/>
              <a:pPr/>
              <a:t>9. 3. 2017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A6DB4F-5C87-459F-B0FE-281D78BD545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391143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340769"/>
            <a:ext cx="7772400" cy="2808312"/>
          </a:xfrm>
        </p:spPr>
        <p:txBody>
          <a:bodyPr>
            <a:normAutofit/>
          </a:bodyPr>
          <a:lstStyle/>
          <a:p>
            <a:r>
              <a:rPr lang="cs-CZ" dirty="0" smtClean="0">
                <a:solidFill>
                  <a:srgbClr val="C00000"/>
                </a:solidFill>
              </a:rPr>
              <a:t>Vyhodnocení dotazníkového šetření potřeb vzdělávání v rámci MAP </a:t>
            </a:r>
            <a:r>
              <a:rPr lang="cs-CZ" dirty="0" err="1" smtClean="0">
                <a:solidFill>
                  <a:srgbClr val="C00000"/>
                </a:solidFill>
              </a:rPr>
              <a:t>Mnichovohradišťsko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827584" y="4324454"/>
            <a:ext cx="7632848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cs-CZ" dirty="0" smtClean="0"/>
          </a:p>
          <a:p>
            <a:pPr algn="ctr"/>
            <a:r>
              <a:rPr lang="cs-CZ" sz="2400" b="1" dirty="0" smtClean="0"/>
              <a:t>Pracovní skupina 9.3.2017</a:t>
            </a:r>
          </a:p>
          <a:p>
            <a:pPr algn="ctr"/>
            <a:endParaRPr lang="cs-CZ" dirty="0"/>
          </a:p>
          <a:p>
            <a:pPr algn="ctr"/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xmlns="" val="27737159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692696"/>
            <a:ext cx="7772400" cy="3312368"/>
          </a:xfrm>
        </p:spPr>
        <p:txBody>
          <a:bodyPr>
            <a:noAutofit/>
          </a:bodyPr>
          <a:lstStyle/>
          <a:p>
            <a:pPr algn="l"/>
            <a:r>
              <a:rPr lang="cs-CZ" sz="2000" dirty="0">
                <a:solidFill>
                  <a:schemeClr val="accent6">
                    <a:lumMod val="50000"/>
                  </a:schemeClr>
                </a:solidFill>
              </a:rPr>
              <a:t>Osloveny </a:t>
            </a:r>
            <a:r>
              <a:rPr lang="cs-CZ" sz="2000" dirty="0" smtClean="0">
                <a:solidFill>
                  <a:schemeClr val="accent6">
                    <a:lumMod val="50000"/>
                  </a:schemeClr>
                </a:solidFill>
              </a:rPr>
              <a:t>byly všechny MŠ a </a:t>
            </a:r>
            <a:r>
              <a:rPr lang="cs-CZ" sz="2000" dirty="0">
                <a:solidFill>
                  <a:schemeClr val="accent6">
                    <a:lumMod val="50000"/>
                  </a:schemeClr>
                </a:solidFill>
              </a:rPr>
              <a:t>ZŠ v </a:t>
            </a:r>
            <a:r>
              <a:rPr lang="cs-CZ" sz="2000" dirty="0" smtClean="0">
                <a:solidFill>
                  <a:schemeClr val="accent6">
                    <a:lumMod val="50000"/>
                  </a:schemeClr>
                </a:solidFill>
              </a:rPr>
              <a:t>ORP Mnichovo Hradiště, </a:t>
            </a:r>
            <a:r>
              <a:rPr lang="cs-CZ" sz="2000" dirty="0">
                <a:solidFill>
                  <a:schemeClr val="accent6">
                    <a:lumMod val="50000"/>
                  </a:schemeClr>
                </a:solidFill>
              </a:rPr>
              <a:t>dále Gymnázium, ZUŠ, Klub dětí a mládeže, Knihovna </a:t>
            </a:r>
            <a:r>
              <a:rPr lang="cs-CZ" sz="2000" dirty="0" smtClean="0">
                <a:solidFill>
                  <a:schemeClr val="accent6">
                    <a:lumMod val="50000"/>
                  </a:schemeClr>
                </a:solidFill>
              </a:rPr>
              <a:t>v</a:t>
            </a:r>
            <a:r>
              <a:rPr lang="cs-CZ" sz="2000" dirty="0">
                <a:solidFill>
                  <a:schemeClr val="accent6">
                    <a:lumMod val="50000"/>
                  </a:schemeClr>
                </a:solidFill>
              </a:rPr>
              <a:t> Mnichově Hradišti </a:t>
            </a:r>
            <a:r>
              <a:rPr lang="cs-CZ" sz="2000" dirty="0" smtClean="0">
                <a:solidFill>
                  <a:schemeClr val="accent6">
                    <a:lumMod val="50000"/>
                  </a:schemeClr>
                </a:solidFill>
              </a:rPr>
              <a:t> a Městské muzeum v Mnichově Hradišti – </a:t>
            </a:r>
            <a:r>
              <a:rPr lang="cs-CZ" sz="2000" dirty="0">
                <a:solidFill>
                  <a:schemeClr val="accent6">
                    <a:lumMod val="50000"/>
                  </a:schemeClr>
                </a:solidFill>
              </a:rPr>
              <a:t>všichni odpověděli (někteří na základě opětovného </a:t>
            </a:r>
            <a:r>
              <a:rPr lang="cs-CZ" sz="2000" dirty="0" err="1">
                <a:solidFill>
                  <a:schemeClr val="accent6">
                    <a:lumMod val="50000"/>
                  </a:schemeClr>
                </a:solidFill>
              </a:rPr>
              <a:t>tel.kontaktu</a:t>
            </a:r>
            <a:r>
              <a:rPr lang="cs-CZ" sz="2000" dirty="0">
                <a:solidFill>
                  <a:schemeClr val="accent6">
                    <a:lumMod val="50000"/>
                  </a:schemeClr>
                </a:solidFill>
              </a:rPr>
              <a:t>). </a:t>
            </a:r>
            <a:r>
              <a:rPr lang="cs-CZ" sz="2000" dirty="0" smtClean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cs-CZ" sz="2000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cs-CZ" sz="2000" dirty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cs-CZ" sz="2000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cs-CZ" sz="2000" dirty="0" smtClean="0">
                <a:solidFill>
                  <a:schemeClr val="accent6">
                    <a:lumMod val="50000"/>
                  </a:schemeClr>
                </a:solidFill>
              </a:rPr>
              <a:t>Dále </a:t>
            </a:r>
            <a:r>
              <a:rPr lang="cs-CZ" sz="2000" dirty="0">
                <a:solidFill>
                  <a:schemeClr val="accent6">
                    <a:lumMod val="50000"/>
                  </a:schemeClr>
                </a:solidFill>
              </a:rPr>
              <a:t>bylo osloveno dalších 25 </a:t>
            </a:r>
            <a:r>
              <a:rPr lang="cs-CZ" sz="2000" dirty="0" smtClean="0">
                <a:solidFill>
                  <a:schemeClr val="accent6">
                    <a:lumMod val="50000"/>
                  </a:schemeClr>
                </a:solidFill>
              </a:rPr>
              <a:t>osob z řad rodičů a učitelů – </a:t>
            </a:r>
            <a:r>
              <a:rPr lang="cs-CZ" sz="2000" dirty="0">
                <a:solidFill>
                  <a:schemeClr val="accent6">
                    <a:lumMod val="50000"/>
                  </a:schemeClr>
                </a:solidFill>
              </a:rPr>
              <a:t>odpovědělo 7. </a:t>
            </a:r>
            <a:br>
              <a:rPr lang="cs-CZ" sz="2000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cs-CZ" sz="2000" dirty="0" smtClean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cs-CZ" sz="2000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cs-CZ" sz="2000" dirty="0" smtClean="0">
                <a:solidFill>
                  <a:schemeClr val="accent6">
                    <a:lumMod val="50000"/>
                  </a:schemeClr>
                </a:solidFill>
              </a:rPr>
              <a:t>Celkem jsme tedy získali 25 </a:t>
            </a:r>
            <a:r>
              <a:rPr lang="cs-CZ" sz="2000" dirty="0">
                <a:solidFill>
                  <a:schemeClr val="accent6">
                    <a:lumMod val="50000"/>
                  </a:schemeClr>
                </a:solidFill>
              </a:rPr>
              <a:t>odpovědí – 5 MŠ, 8 ZŠ, Gymnázium, ZUŠ, KDM, muzeum MH, knihovna MH, 7 </a:t>
            </a:r>
            <a:r>
              <a:rPr lang="cs-CZ" sz="2000" dirty="0" smtClean="0">
                <a:solidFill>
                  <a:schemeClr val="accent6">
                    <a:lumMod val="50000"/>
                  </a:schemeClr>
                </a:solidFill>
              </a:rPr>
              <a:t>rodičů a učitelů</a:t>
            </a:r>
            <a:r>
              <a:rPr lang="cs-CZ" sz="2000" dirty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cs-CZ" sz="2000" dirty="0">
                <a:solidFill>
                  <a:schemeClr val="accent6">
                    <a:lumMod val="50000"/>
                  </a:schemeClr>
                </a:solidFill>
              </a:rPr>
            </a:br>
            <a:endParaRPr lang="cs-CZ" sz="2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729602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23528" y="0"/>
            <a:ext cx="8134672" cy="5157192"/>
          </a:xfrm>
        </p:spPr>
        <p:txBody>
          <a:bodyPr>
            <a:normAutofit/>
          </a:bodyPr>
          <a:lstStyle/>
          <a:p>
            <a:pPr defTabSz="540000"/>
            <a:r>
              <a:rPr lang="cs-CZ" sz="2800" b="1" dirty="0" smtClean="0">
                <a:solidFill>
                  <a:schemeClr val="accent2">
                    <a:lumMod val="75000"/>
                  </a:schemeClr>
                </a:solidFill>
              </a:rPr>
              <a:t>Témata vzdělávání</a:t>
            </a:r>
            <a:r>
              <a:rPr lang="cs-CZ" sz="2000" b="1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cs-CZ" sz="2000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dirty="0" smtClean="0"/>
              <a:t>respondenti mohli označit max. 5 témat a uvést komentář</a:t>
            </a:r>
            <a:r>
              <a:rPr lang="cs-CZ" sz="2000" dirty="0"/>
              <a:t/>
            </a:r>
            <a:br>
              <a:rPr lang="cs-CZ" sz="2000" dirty="0"/>
            </a:b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dirty="0"/>
              <a:t/>
            </a:r>
            <a:br>
              <a:rPr lang="cs-CZ" sz="2000" dirty="0"/>
            </a:b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dirty="0"/>
              <a:t/>
            </a:r>
            <a:br>
              <a:rPr lang="cs-CZ" sz="2000" dirty="0"/>
            </a:b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dirty="0"/>
              <a:t/>
            </a:r>
            <a:br>
              <a:rPr lang="cs-CZ" sz="2000" dirty="0"/>
            </a:b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dirty="0"/>
              <a:t/>
            </a:r>
            <a:br>
              <a:rPr lang="cs-CZ" sz="2000" dirty="0"/>
            </a:br>
            <a:r>
              <a:rPr lang="cs-CZ" sz="2000" dirty="0"/>
              <a:t/>
            </a:r>
            <a:br>
              <a:rPr lang="cs-CZ" sz="2000" dirty="0"/>
            </a:br>
            <a:endParaRPr lang="cs-CZ" sz="2000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185625491"/>
              </p:ext>
            </p:extLst>
          </p:nvPr>
        </p:nvGraphicFramePr>
        <p:xfrm>
          <a:off x="323527" y="1988840"/>
          <a:ext cx="8301608" cy="460926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76308"/>
                <a:gridCol w="524093"/>
                <a:gridCol w="4701207"/>
              </a:tblGrid>
              <a:tr h="399970">
                <a:tc>
                  <a:txBody>
                    <a:bodyPr/>
                    <a:lstStyle/>
                    <a:p>
                      <a:pPr>
                        <a:spcAft>
                          <a:spcPts val="1000"/>
                        </a:spcAft>
                      </a:pPr>
                      <a:r>
                        <a:rPr lang="cs-CZ" sz="1200" baseline="0" dirty="0">
                          <a:solidFill>
                            <a:schemeClr val="tx1"/>
                          </a:solidFill>
                          <a:effectLst/>
                        </a:rPr>
                        <a:t>Téma</a:t>
                      </a:r>
                      <a:endParaRPr lang="cs-CZ" sz="12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6" marR="64658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1000"/>
                        </a:spcAft>
                      </a:pPr>
                      <a:r>
                        <a:rPr lang="cs-CZ" sz="1200" baseline="0" dirty="0">
                          <a:solidFill>
                            <a:schemeClr val="tx1"/>
                          </a:solidFill>
                          <a:effectLst/>
                        </a:rPr>
                        <a:t>Zájem </a:t>
                      </a:r>
                      <a:endParaRPr lang="cs-CZ" sz="12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6" marR="64658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1000"/>
                        </a:spcAft>
                      </a:pPr>
                      <a:r>
                        <a:rPr lang="cs-CZ" sz="1200" baseline="0" dirty="0">
                          <a:solidFill>
                            <a:schemeClr val="tx1"/>
                          </a:solidFill>
                          <a:effectLst/>
                        </a:rPr>
                        <a:t>Komentář, zpřesnění</a:t>
                      </a:r>
                      <a:endParaRPr lang="cs-CZ" sz="12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6" marR="64658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225862">
                <a:tc>
                  <a:txBody>
                    <a:bodyPr/>
                    <a:lstStyle/>
                    <a:p>
                      <a:pPr>
                        <a:spcAft>
                          <a:spcPts val="1000"/>
                        </a:spcAft>
                      </a:pPr>
                      <a:r>
                        <a:rPr lang="cs-CZ" sz="1200" baseline="0" dirty="0">
                          <a:solidFill>
                            <a:schemeClr val="tx1"/>
                          </a:solidFill>
                          <a:effectLst/>
                        </a:rPr>
                        <a:t>Kvalifikační kurzy</a:t>
                      </a:r>
                      <a:endParaRPr lang="cs-CZ" sz="12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6" marR="64658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baseline="0" dirty="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cs-CZ" sz="12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6" marR="64658" marT="0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200" baseline="0" dirty="0">
                          <a:solidFill>
                            <a:schemeClr val="tx1"/>
                          </a:solidFill>
                          <a:effectLst/>
                        </a:rPr>
                        <a:t>Instruktor pro vodácký kurz; ICT</a:t>
                      </a:r>
                      <a:endParaRPr lang="cs-CZ" sz="12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6" marR="64658" marT="0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410659">
                <a:tc>
                  <a:txBody>
                    <a:bodyPr/>
                    <a:lstStyle/>
                    <a:p>
                      <a:pPr>
                        <a:spcAft>
                          <a:spcPts val="1000"/>
                        </a:spcAft>
                      </a:pPr>
                      <a:r>
                        <a:rPr lang="cs-CZ" sz="1200" baseline="0" dirty="0">
                          <a:solidFill>
                            <a:schemeClr val="tx1"/>
                          </a:solidFill>
                          <a:effectLst/>
                        </a:rPr>
                        <a:t>Metodika a didaktika jednotlivých předmětů (CEJ, MAT, CJ…, novinky, inspirace…)</a:t>
                      </a:r>
                      <a:endParaRPr lang="cs-CZ" sz="12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6" marR="64658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baseline="0" dirty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cs-CZ" sz="12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6" marR="64658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200" baseline="0" dirty="0">
                          <a:solidFill>
                            <a:schemeClr val="tx1"/>
                          </a:solidFill>
                          <a:effectLst/>
                        </a:rPr>
                        <a:t>Ukázkové hodiny; především novinky</a:t>
                      </a:r>
                      <a:endParaRPr lang="cs-CZ" sz="12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6" marR="64658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225862">
                <a:tc>
                  <a:txBody>
                    <a:bodyPr/>
                    <a:lstStyle/>
                    <a:p>
                      <a:pPr>
                        <a:spcAft>
                          <a:spcPts val="1000"/>
                        </a:spcAft>
                      </a:pPr>
                      <a:r>
                        <a:rPr lang="cs-CZ" sz="1200" baseline="0" dirty="0">
                          <a:solidFill>
                            <a:schemeClr val="tx1"/>
                          </a:solidFill>
                          <a:effectLst/>
                        </a:rPr>
                        <a:t>Muzejní, galerijní, volnočasová pedagogika</a:t>
                      </a:r>
                      <a:endParaRPr lang="cs-CZ" sz="12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6" marR="64658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baseline="0" dirty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cs-CZ" sz="12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6" marR="64658" marT="0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200" baseline="0" dirty="0">
                          <a:solidFill>
                            <a:schemeClr val="tx1"/>
                          </a:solidFill>
                          <a:effectLst/>
                        </a:rPr>
                        <a:t>Více programů pro malé děti</a:t>
                      </a:r>
                      <a:endParaRPr lang="cs-CZ" sz="12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6" marR="64658" marT="0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451725">
                <a:tc>
                  <a:txBody>
                    <a:bodyPr/>
                    <a:lstStyle/>
                    <a:p>
                      <a:pPr>
                        <a:spcAft>
                          <a:spcPts val="1000"/>
                        </a:spcAft>
                      </a:pPr>
                      <a:r>
                        <a:rPr lang="cs-CZ" sz="1200" baseline="0" dirty="0">
                          <a:solidFill>
                            <a:schemeClr val="tx1"/>
                          </a:solidFill>
                          <a:effectLst/>
                        </a:rPr>
                        <a:t>Prevence syndromu vyhoření</a:t>
                      </a:r>
                      <a:endParaRPr lang="cs-CZ" sz="12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6" marR="64658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baseline="0" dirty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cs-CZ" sz="12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6" marR="64658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200" baseline="0" dirty="0">
                          <a:solidFill>
                            <a:schemeClr val="tx1"/>
                          </a:solidFill>
                          <a:effectLst/>
                        </a:rPr>
                        <a:t>Vzhledem k průměrnému věku pedagog. sboru a nátlaku ze všech stran (rodiče, změny právních norem, ...); jak sladit pracovní a rodinný život </a:t>
                      </a:r>
                      <a:endParaRPr lang="cs-CZ" sz="12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6" marR="64658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225862">
                <a:tc>
                  <a:txBody>
                    <a:bodyPr/>
                    <a:lstStyle/>
                    <a:p>
                      <a:pPr>
                        <a:spcAft>
                          <a:spcPts val="1000"/>
                        </a:spcAft>
                      </a:pPr>
                      <a:r>
                        <a:rPr lang="cs-CZ" sz="1200" baseline="0" dirty="0">
                          <a:solidFill>
                            <a:schemeClr val="tx1"/>
                          </a:solidFill>
                          <a:effectLst/>
                        </a:rPr>
                        <a:t>Supervize, </a:t>
                      </a:r>
                      <a:r>
                        <a:rPr lang="cs-CZ" sz="1200" baseline="0" dirty="0" err="1">
                          <a:solidFill>
                            <a:schemeClr val="tx1"/>
                          </a:solidFill>
                          <a:effectLst/>
                        </a:rPr>
                        <a:t>koučing</a:t>
                      </a:r>
                      <a:r>
                        <a:rPr lang="cs-CZ" sz="1200" baseline="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cs-CZ" sz="1200" baseline="0" dirty="0" err="1">
                          <a:solidFill>
                            <a:schemeClr val="tx1"/>
                          </a:solidFill>
                          <a:effectLst/>
                        </a:rPr>
                        <a:t>mentoring</a:t>
                      </a:r>
                      <a:endParaRPr lang="cs-CZ" sz="12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6" marR="64658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baseline="0" dirty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cs-CZ" sz="12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6" marR="64658" marT="0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200" baseline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cs-CZ" sz="12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6" marR="64658" marT="0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225862">
                <a:tc>
                  <a:txBody>
                    <a:bodyPr/>
                    <a:lstStyle/>
                    <a:p>
                      <a:pPr>
                        <a:spcAft>
                          <a:spcPts val="1000"/>
                        </a:spcAft>
                      </a:pPr>
                      <a:r>
                        <a:rPr lang="cs-CZ" sz="1200" baseline="0" dirty="0">
                          <a:solidFill>
                            <a:schemeClr val="tx1"/>
                          </a:solidFill>
                          <a:effectLst/>
                        </a:rPr>
                        <a:t>Motivace (žák, návštěvník…)</a:t>
                      </a:r>
                      <a:endParaRPr lang="cs-CZ" sz="12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6" marR="64658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baseline="0" dirty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cs-CZ" sz="12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6" marR="64658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200" baseline="0" dirty="0">
                          <a:solidFill>
                            <a:schemeClr val="tx1"/>
                          </a:solidFill>
                          <a:effectLst/>
                        </a:rPr>
                        <a:t>Něco o vnitřní motivaci dětí</a:t>
                      </a:r>
                      <a:endParaRPr lang="cs-CZ" sz="12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6" marR="64658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451725">
                <a:tc>
                  <a:txBody>
                    <a:bodyPr/>
                    <a:lstStyle/>
                    <a:p>
                      <a:pPr>
                        <a:spcAft>
                          <a:spcPts val="1000"/>
                        </a:spcAft>
                      </a:pPr>
                      <a:r>
                        <a:rPr lang="cs-CZ" sz="1200" baseline="0" dirty="0">
                          <a:solidFill>
                            <a:schemeClr val="tx1"/>
                          </a:solidFill>
                          <a:effectLst/>
                        </a:rPr>
                        <a:t>Dobré vztahy – práce se skupinou (dynamika skupiny, komunikační situace, agrese…)</a:t>
                      </a:r>
                      <a:endParaRPr lang="cs-CZ" sz="12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6" marR="64658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baseline="0" dirty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cs-CZ" sz="12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6" marR="64658" marT="0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200" baseline="0" dirty="0">
                          <a:solidFill>
                            <a:schemeClr val="tx1"/>
                          </a:solidFill>
                          <a:effectLst/>
                        </a:rPr>
                        <a:t>Ale také práce s jednotlivcem, když je třeba řešit něco individuálně s jedním žákem</a:t>
                      </a:r>
                      <a:endParaRPr lang="cs-CZ" sz="12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6" marR="64658" marT="0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410659">
                <a:tc>
                  <a:txBody>
                    <a:bodyPr/>
                    <a:lstStyle/>
                    <a:p>
                      <a:pPr>
                        <a:spcAft>
                          <a:spcPts val="1000"/>
                        </a:spcAft>
                      </a:pPr>
                      <a:r>
                        <a:rPr lang="cs-CZ" sz="1200" baseline="0" dirty="0">
                          <a:solidFill>
                            <a:schemeClr val="tx1"/>
                          </a:solidFill>
                          <a:effectLst/>
                        </a:rPr>
                        <a:t>Nadaní žáci/děti (práce s nimi ve formálním i neformálním vzdělávání)</a:t>
                      </a:r>
                      <a:endParaRPr lang="cs-CZ" sz="12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6" marR="64658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baseline="0" dirty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cs-CZ" sz="12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6" marR="64658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200" baseline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cs-CZ" sz="12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6" marR="64658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585210">
                <a:tc>
                  <a:txBody>
                    <a:bodyPr/>
                    <a:lstStyle/>
                    <a:p>
                      <a:pPr>
                        <a:spcAft>
                          <a:spcPts val="1000"/>
                        </a:spcAft>
                      </a:pPr>
                      <a:r>
                        <a:rPr lang="cs-CZ" sz="1200" baseline="0" dirty="0">
                          <a:solidFill>
                            <a:schemeClr val="tx1"/>
                          </a:solidFill>
                          <a:effectLst/>
                        </a:rPr>
                        <a:t>Děti/žáci se specifickými vzdělávacími potřebami (práce s nimi ve formálním i neformálním vzdělávání)</a:t>
                      </a:r>
                      <a:endParaRPr lang="cs-CZ" sz="12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6" marR="64658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baseline="0" dirty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cs-CZ" sz="12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6" marR="64658" marT="0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200" baseline="0" dirty="0">
                          <a:solidFill>
                            <a:schemeClr val="tx1"/>
                          </a:solidFill>
                          <a:effectLst/>
                        </a:rPr>
                        <a:t>Návštěvy poraden, ukázky práce s dětmi</a:t>
                      </a:r>
                      <a:endParaRPr lang="cs-CZ" sz="12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6" marR="64658" marT="0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585210">
                <a:tc>
                  <a:txBody>
                    <a:bodyPr/>
                    <a:lstStyle/>
                    <a:p>
                      <a:pPr>
                        <a:spcAft>
                          <a:spcPts val="1000"/>
                        </a:spcAft>
                      </a:pPr>
                      <a:r>
                        <a:rPr lang="cs-CZ" sz="1200" baseline="0" dirty="0">
                          <a:solidFill>
                            <a:schemeClr val="tx1"/>
                          </a:solidFill>
                          <a:effectLst/>
                        </a:rPr>
                        <a:t>Zapojení veřejnosti – rodičů, prezentace, propagace</a:t>
                      </a:r>
                      <a:endParaRPr lang="cs-CZ" sz="12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6" marR="64658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baseline="0" dirty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cs-CZ" sz="12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6" marR="64658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200" baseline="0" dirty="0">
                          <a:solidFill>
                            <a:schemeClr val="tx1"/>
                          </a:solidFill>
                          <a:effectLst/>
                        </a:rPr>
                        <a:t>Nápady k čemu přizvat a jakým způsobem zapojovat rodiče + více seznamovat veřejnost (všechny možné způsoby) s fungováním školy a s učiteli</a:t>
                      </a:r>
                      <a:endParaRPr lang="cs-CZ" sz="12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6" marR="64658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410659">
                <a:tc>
                  <a:txBody>
                    <a:bodyPr/>
                    <a:lstStyle/>
                    <a:p>
                      <a:pPr>
                        <a:spcAft>
                          <a:spcPts val="1000"/>
                        </a:spcAft>
                      </a:pPr>
                      <a:r>
                        <a:rPr lang="cs-CZ" sz="1200" baseline="0" dirty="0">
                          <a:solidFill>
                            <a:schemeClr val="tx1"/>
                          </a:solidFill>
                          <a:effectLst/>
                        </a:rPr>
                        <a:t>Trendy ve formálním i neformálním vzdělávání (okénko do budoucnosti)</a:t>
                      </a:r>
                      <a:endParaRPr lang="cs-CZ" sz="12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6" marR="64658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baseline="0" dirty="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cs-CZ" sz="12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6" marR="64658" marT="0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200" baseline="0" dirty="0">
                          <a:solidFill>
                            <a:schemeClr val="tx1"/>
                          </a:solidFill>
                          <a:effectLst/>
                        </a:rPr>
                        <a:t>Sdílení zkušeností</a:t>
                      </a:r>
                      <a:endParaRPr lang="cs-CZ" sz="12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6" marR="64658" marT="0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0432266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23528" y="0"/>
            <a:ext cx="8134672" cy="5157192"/>
          </a:xfrm>
        </p:spPr>
        <p:txBody>
          <a:bodyPr>
            <a:normAutofit/>
          </a:bodyPr>
          <a:lstStyle/>
          <a:p>
            <a:pPr defTabSz="540000"/>
            <a:r>
              <a:rPr lang="cs-CZ" sz="2800" b="1" dirty="0" smtClean="0">
                <a:solidFill>
                  <a:schemeClr val="accent2">
                    <a:lumMod val="75000"/>
                  </a:schemeClr>
                </a:solidFill>
              </a:rPr>
              <a:t>Formy vzdělávání</a:t>
            </a:r>
            <a:r>
              <a:rPr lang="cs-CZ" sz="2000" b="1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cs-CZ" sz="2000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dirty="0" smtClean="0"/>
              <a:t>respondenti mohli označit max. 5 prioritních forem a uvést komentář</a:t>
            </a:r>
            <a:r>
              <a:rPr lang="cs-CZ" sz="2000" dirty="0"/>
              <a:t/>
            </a:r>
            <a:br>
              <a:rPr lang="cs-CZ" sz="2000" dirty="0"/>
            </a:b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dirty="0"/>
              <a:t/>
            </a:r>
            <a:br>
              <a:rPr lang="cs-CZ" sz="2000" dirty="0"/>
            </a:b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dirty="0"/>
              <a:t/>
            </a:r>
            <a:br>
              <a:rPr lang="cs-CZ" sz="2000" dirty="0"/>
            </a:b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dirty="0"/>
              <a:t/>
            </a:r>
            <a:br>
              <a:rPr lang="cs-CZ" sz="2000" dirty="0"/>
            </a:b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dirty="0"/>
              <a:t/>
            </a:r>
            <a:br>
              <a:rPr lang="cs-CZ" sz="2000" dirty="0"/>
            </a:br>
            <a:r>
              <a:rPr lang="cs-CZ" sz="2000" dirty="0"/>
              <a:t/>
            </a:r>
            <a:br>
              <a:rPr lang="cs-CZ" sz="2000" dirty="0"/>
            </a:br>
            <a:endParaRPr lang="cs-CZ" sz="2000" dirty="0"/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282019400"/>
              </p:ext>
            </p:extLst>
          </p:nvPr>
        </p:nvGraphicFramePr>
        <p:xfrm>
          <a:off x="467544" y="1916832"/>
          <a:ext cx="8219256" cy="46667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95925"/>
                <a:gridCol w="580539"/>
                <a:gridCol w="4042792"/>
              </a:tblGrid>
              <a:tr h="252959">
                <a:tc>
                  <a:txBody>
                    <a:bodyPr/>
                    <a:lstStyle/>
                    <a:p>
                      <a:pPr>
                        <a:spcAft>
                          <a:spcPts val="1000"/>
                        </a:spcAft>
                      </a:pPr>
                      <a:r>
                        <a:rPr lang="cs-CZ" sz="1200" dirty="0">
                          <a:solidFill>
                            <a:schemeClr val="tx1"/>
                          </a:solidFill>
                          <a:effectLst/>
                        </a:rPr>
                        <a:t>Forma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10" marR="65287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1000"/>
                        </a:spcAft>
                      </a:pPr>
                      <a:r>
                        <a:rPr lang="cs-CZ" sz="1200" dirty="0">
                          <a:solidFill>
                            <a:schemeClr val="tx1"/>
                          </a:solidFill>
                          <a:effectLst/>
                        </a:rPr>
                        <a:t>Zájem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10" marR="65287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1000"/>
                        </a:spcAft>
                      </a:pPr>
                      <a:r>
                        <a:rPr lang="cs-CZ" sz="1200" dirty="0">
                          <a:solidFill>
                            <a:schemeClr val="tx1"/>
                          </a:solidFill>
                          <a:effectLst/>
                        </a:rPr>
                        <a:t>Komentář, zpřesnění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10" marR="65287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556509">
                <a:tc>
                  <a:txBody>
                    <a:bodyPr/>
                    <a:lstStyle/>
                    <a:p>
                      <a:pPr algn="l">
                        <a:spcAft>
                          <a:spcPts val="1000"/>
                        </a:spcAft>
                      </a:pPr>
                      <a:r>
                        <a:rPr lang="cs-CZ" sz="1200" dirty="0">
                          <a:solidFill>
                            <a:schemeClr val="tx1"/>
                          </a:solidFill>
                          <a:effectLst/>
                        </a:rPr>
                        <a:t>Beseda, přednáška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10" marR="65287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tx1"/>
                          </a:solidFill>
                          <a:effectLst/>
                        </a:rPr>
                        <a:t>18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10" marR="65287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tx1"/>
                          </a:solidFill>
                          <a:effectLst/>
                        </a:rPr>
                        <a:t>Nabízíme účast na našich přednáškách : Mgr. </a:t>
                      </a:r>
                      <a:r>
                        <a:rPr lang="cs-CZ" sz="1200" dirty="0" err="1">
                          <a:solidFill>
                            <a:schemeClr val="tx1"/>
                          </a:solidFill>
                          <a:effectLst/>
                        </a:rPr>
                        <a:t>Mílková</a:t>
                      </a:r>
                      <a:r>
                        <a:rPr lang="cs-CZ" sz="1200" dirty="0">
                          <a:solidFill>
                            <a:schemeClr val="tx1"/>
                          </a:solidFill>
                          <a:effectLst/>
                        </a:rPr>
                        <a:t>, Dr. </a:t>
                      </a:r>
                      <a:r>
                        <a:rPr lang="cs-CZ" sz="1200" dirty="0" err="1">
                          <a:solidFill>
                            <a:schemeClr val="tx1"/>
                          </a:solidFill>
                          <a:effectLst/>
                        </a:rPr>
                        <a:t>Sassmannshausen</a:t>
                      </a:r>
                      <a:r>
                        <a:rPr lang="cs-CZ" sz="1200" dirty="0">
                          <a:solidFill>
                            <a:schemeClr val="tx1"/>
                          </a:solidFill>
                          <a:effectLst/>
                        </a:rPr>
                        <a:t>, Bc. </a:t>
                      </a:r>
                      <a:r>
                        <a:rPr lang="cs-CZ" sz="1200" dirty="0" err="1">
                          <a:solidFill>
                            <a:schemeClr val="tx1"/>
                          </a:solidFill>
                          <a:effectLst/>
                        </a:rPr>
                        <a:t>Kalpakcis</a:t>
                      </a:r>
                      <a:r>
                        <a:rPr lang="cs-CZ" sz="1200" dirty="0">
                          <a:solidFill>
                            <a:schemeClr val="tx1"/>
                          </a:solidFill>
                          <a:effectLst/>
                        </a:rPr>
                        <a:t>...atd.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10" marR="65287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278254">
                <a:tc>
                  <a:txBody>
                    <a:bodyPr/>
                    <a:lstStyle/>
                    <a:p>
                      <a:pPr algn="l">
                        <a:spcAft>
                          <a:spcPts val="1000"/>
                        </a:spcAft>
                      </a:pPr>
                      <a:r>
                        <a:rPr lang="cs-CZ" sz="1200" dirty="0">
                          <a:solidFill>
                            <a:schemeClr val="tx1"/>
                          </a:solidFill>
                          <a:effectLst/>
                        </a:rPr>
                        <a:t>Workshop, seminář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10" marR="65287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tx1"/>
                          </a:solidFill>
                          <a:effectLst/>
                        </a:rPr>
                        <a:t>18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10" marR="6528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tx1"/>
                          </a:solidFill>
                          <a:effectLst/>
                        </a:rPr>
                        <a:t>Poslouchat, ale také pracovat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10" marR="6528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556509">
                <a:tc>
                  <a:txBody>
                    <a:bodyPr/>
                    <a:lstStyle/>
                    <a:p>
                      <a:pPr algn="l">
                        <a:spcAft>
                          <a:spcPts val="1000"/>
                        </a:spcAft>
                      </a:pPr>
                      <a:r>
                        <a:rPr lang="cs-CZ" sz="1200" dirty="0">
                          <a:solidFill>
                            <a:schemeClr val="tx1"/>
                          </a:solidFill>
                          <a:effectLst/>
                        </a:rPr>
                        <a:t>Kurzy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10" marR="65287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10" marR="65287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tx1"/>
                          </a:solidFill>
                          <a:effectLst/>
                        </a:rPr>
                        <a:t>Výstupem by musel být certifikát, který je nějakým způsobem využitelný – jinak lze těžko očekávat pravidelnou účast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10" marR="65287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278254">
                <a:tc>
                  <a:txBody>
                    <a:bodyPr/>
                    <a:lstStyle/>
                    <a:p>
                      <a:pPr algn="l">
                        <a:spcAft>
                          <a:spcPts val="1000"/>
                        </a:spcAft>
                      </a:pPr>
                      <a:r>
                        <a:rPr lang="cs-CZ" sz="1200" dirty="0">
                          <a:solidFill>
                            <a:schemeClr val="tx1"/>
                          </a:solidFill>
                          <a:effectLst/>
                        </a:rPr>
                        <a:t>Supervize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10" marR="65287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10" marR="6528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10" marR="6528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556509">
                <a:tc>
                  <a:txBody>
                    <a:bodyPr/>
                    <a:lstStyle/>
                    <a:p>
                      <a:pPr algn="l">
                        <a:spcAft>
                          <a:spcPts val="1000"/>
                        </a:spcAft>
                      </a:pPr>
                      <a:r>
                        <a:rPr lang="cs-CZ" sz="1200" dirty="0">
                          <a:solidFill>
                            <a:schemeClr val="tx1"/>
                          </a:solidFill>
                          <a:effectLst/>
                        </a:rPr>
                        <a:t>Letní škola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10" marR="65287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10" marR="65287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tx1"/>
                          </a:solidFill>
                          <a:effectLst/>
                        </a:rPr>
                        <a:t>Např. nácvik relaxačních metod jako prevence syndromu vyhoření, ideálně ve spojení </a:t>
                      </a:r>
                      <a:r>
                        <a:rPr lang="cs-CZ" sz="1200" dirty="0" smtClean="0">
                          <a:solidFill>
                            <a:schemeClr val="tx1"/>
                          </a:solidFill>
                          <a:effectLst/>
                        </a:rPr>
                        <a:t>s návštěvou </a:t>
                      </a:r>
                      <a:r>
                        <a:rPr lang="cs-CZ" sz="1200" dirty="0">
                          <a:solidFill>
                            <a:schemeClr val="tx1"/>
                          </a:solidFill>
                          <a:effectLst/>
                        </a:rPr>
                        <a:t>inspirativního místa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10" marR="65287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497542">
                <a:tc>
                  <a:txBody>
                    <a:bodyPr/>
                    <a:lstStyle/>
                    <a:p>
                      <a:pPr algn="l">
                        <a:spcAft>
                          <a:spcPts val="1000"/>
                        </a:spcAft>
                      </a:pPr>
                      <a:r>
                        <a:rPr lang="cs-CZ" sz="1200" dirty="0">
                          <a:solidFill>
                            <a:schemeClr val="tx1"/>
                          </a:solidFill>
                          <a:effectLst/>
                        </a:rPr>
                        <a:t>Setkání nad kávou a vybraným tématem (bez konkrétního hosta)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10" marR="65287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10" marR="6528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tx1"/>
                          </a:solidFill>
                          <a:effectLst/>
                        </a:rPr>
                        <a:t>Setkání např. vedoucích pracovnic MŠ; vzájemné sdílení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10" marR="6528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97542">
                <a:tc>
                  <a:txBody>
                    <a:bodyPr/>
                    <a:lstStyle/>
                    <a:p>
                      <a:pPr algn="l">
                        <a:spcAft>
                          <a:spcPts val="1000"/>
                        </a:spcAft>
                      </a:pPr>
                      <a:r>
                        <a:rPr lang="cs-CZ" sz="1200" dirty="0">
                          <a:solidFill>
                            <a:schemeClr val="tx1"/>
                          </a:solidFill>
                          <a:effectLst/>
                        </a:rPr>
                        <a:t>Výjezd na inspirativní místa (škola, muzeum, galerie, DDM, SVP…)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10" marR="65287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tx1"/>
                          </a:solidFill>
                          <a:effectLst/>
                        </a:rPr>
                        <a:t>19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10" marR="65287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tx1"/>
                          </a:solidFill>
                          <a:effectLst/>
                        </a:rPr>
                        <a:t>Do knihoven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10" marR="65287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278254">
                <a:tc>
                  <a:txBody>
                    <a:bodyPr/>
                    <a:lstStyle/>
                    <a:p>
                      <a:pPr algn="l">
                        <a:spcAft>
                          <a:spcPts val="1000"/>
                        </a:spcAft>
                      </a:pPr>
                      <a:r>
                        <a:rPr lang="cs-CZ" sz="1200" dirty="0">
                          <a:solidFill>
                            <a:schemeClr val="tx1"/>
                          </a:solidFill>
                          <a:effectLst/>
                        </a:rPr>
                        <a:t>Návštěvy za inspirací na školách v rámci ORP MH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10" marR="65287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10" marR="6528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10" marR="6528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78254">
                <a:tc>
                  <a:txBody>
                    <a:bodyPr/>
                    <a:lstStyle/>
                    <a:p>
                      <a:pPr algn="l">
                        <a:spcAft>
                          <a:spcPts val="1000"/>
                        </a:spcAft>
                      </a:pPr>
                      <a:r>
                        <a:rPr lang="cs-CZ" sz="1200" dirty="0">
                          <a:solidFill>
                            <a:schemeClr val="tx1"/>
                          </a:solidFill>
                          <a:effectLst/>
                        </a:rPr>
                        <a:t>Místní konference o vzdělávání formálním i neformálním 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10" marR="65287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10" marR="65287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tx1"/>
                          </a:solidFill>
                          <a:effectLst/>
                        </a:rPr>
                        <a:t>I pro nepedagogickou veřejnost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10" marR="65287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505917">
                <a:tc>
                  <a:txBody>
                    <a:bodyPr/>
                    <a:lstStyle/>
                    <a:p>
                      <a:pPr algn="l">
                        <a:spcAft>
                          <a:spcPts val="1000"/>
                        </a:spcAft>
                      </a:pPr>
                      <a:r>
                        <a:rPr lang="cs-CZ" sz="1200" dirty="0">
                          <a:solidFill>
                            <a:schemeClr val="tx1"/>
                          </a:solidFill>
                          <a:effectLst/>
                        </a:rPr>
                        <a:t>Další příležitosti pro setkávání (společná prezentace všech vzdělávacích aktérů na určitém místě – např. 1x ročně)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10" marR="65287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10" marR="6528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cs-CZ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610" marR="6528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6748325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404664"/>
            <a:ext cx="7772400" cy="1080119"/>
          </a:xfrm>
        </p:spPr>
        <p:txBody>
          <a:bodyPr>
            <a:normAutofit fontScale="90000"/>
          </a:bodyPr>
          <a:lstStyle/>
          <a:p>
            <a:r>
              <a:rPr lang="cs-CZ" sz="3100" b="1" dirty="0" smtClean="0">
                <a:solidFill>
                  <a:schemeClr val="accent2">
                    <a:lumMod val="75000"/>
                  </a:schemeClr>
                </a:solidFill>
              </a:rPr>
              <a:t>Nápady na konkrétní DVPP, lektory apod. (1)</a:t>
            </a:r>
            <a:br>
              <a:rPr lang="cs-CZ" sz="3100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cs-CZ" sz="2200" dirty="0" smtClean="0">
                <a:solidFill>
                  <a:srgbClr val="7030A0"/>
                </a:solidFill>
              </a:rPr>
              <a:t>8 respondentů napsalo konkrétní nápady</a:t>
            </a:r>
            <a:br>
              <a:rPr lang="cs-CZ" sz="2200" dirty="0" smtClean="0">
                <a:solidFill>
                  <a:srgbClr val="7030A0"/>
                </a:solidFill>
              </a:rPr>
            </a:br>
            <a:endParaRPr lang="cs-CZ" sz="2200" dirty="0">
              <a:solidFill>
                <a:srgbClr val="7030A0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11560" y="1340768"/>
            <a:ext cx="7848872" cy="5184576"/>
          </a:xfrm>
        </p:spPr>
        <p:txBody>
          <a:bodyPr>
            <a:noAutofit/>
          </a:bodyPr>
          <a:lstStyle/>
          <a:p>
            <a:pPr algn="l"/>
            <a:r>
              <a:rPr lang="cs-CZ" sz="1600" dirty="0" smtClean="0">
                <a:solidFill>
                  <a:schemeClr val="tx1"/>
                </a:solidFill>
              </a:rPr>
              <a:t>Čtení s </a:t>
            </a:r>
            <a:r>
              <a:rPr lang="cs-CZ" sz="1600" dirty="0" err="1" smtClean="0">
                <a:solidFill>
                  <a:schemeClr val="tx1"/>
                </a:solidFill>
              </a:rPr>
              <a:t>nečtenáři</a:t>
            </a:r>
            <a:r>
              <a:rPr lang="cs-CZ" sz="1600" dirty="0" smtClean="0">
                <a:solidFill>
                  <a:schemeClr val="tx1"/>
                </a:solidFill>
              </a:rPr>
              <a:t> (Květa </a:t>
            </a:r>
            <a:r>
              <a:rPr lang="cs-CZ" sz="1600" dirty="0" err="1" smtClean="0">
                <a:solidFill>
                  <a:schemeClr val="tx1"/>
                </a:solidFill>
              </a:rPr>
              <a:t>Krüger</a:t>
            </a:r>
            <a:r>
              <a:rPr lang="cs-CZ" sz="1600" dirty="0" smtClean="0">
                <a:solidFill>
                  <a:schemeClr val="tx1"/>
                </a:solidFill>
              </a:rPr>
              <a:t>, Kateřina Šafránková)</a:t>
            </a:r>
            <a:br>
              <a:rPr lang="cs-CZ" sz="1600" dirty="0" smtClean="0">
                <a:solidFill>
                  <a:schemeClr val="tx1"/>
                </a:solidFill>
              </a:rPr>
            </a:br>
            <a:r>
              <a:rPr lang="cs-CZ" sz="1600" dirty="0" smtClean="0">
                <a:solidFill>
                  <a:schemeClr val="tx1"/>
                </a:solidFill>
              </a:rPr>
              <a:t>Kurz první pomoci (pí </a:t>
            </a:r>
            <a:r>
              <a:rPr lang="cs-CZ" sz="1600" dirty="0" err="1" smtClean="0">
                <a:solidFill>
                  <a:schemeClr val="tx1"/>
                </a:solidFill>
              </a:rPr>
              <a:t>Mydlářová</a:t>
            </a:r>
            <a:r>
              <a:rPr lang="cs-CZ" sz="1600" dirty="0" smtClean="0">
                <a:solidFill>
                  <a:schemeClr val="tx1"/>
                </a:solidFill>
              </a:rPr>
              <a:t> z Mnichova Hradiště)</a:t>
            </a:r>
            <a:br>
              <a:rPr lang="cs-CZ" sz="1600" dirty="0" smtClean="0">
                <a:solidFill>
                  <a:schemeClr val="tx1"/>
                </a:solidFill>
              </a:rPr>
            </a:br>
            <a:r>
              <a:rPr lang="cs-CZ" sz="1600" dirty="0" smtClean="0">
                <a:solidFill>
                  <a:schemeClr val="tx1"/>
                </a:solidFill>
              </a:rPr>
              <a:t>Jóga a relaxace (využití ve formálním – neformálním vzdělávání)</a:t>
            </a:r>
            <a:br>
              <a:rPr lang="cs-CZ" sz="1600" dirty="0" smtClean="0">
                <a:solidFill>
                  <a:schemeClr val="tx1"/>
                </a:solidFill>
              </a:rPr>
            </a:br>
            <a:r>
              <a:rPr lang="cs-CZ" sz="1600" dirty="0" smtClean="0">
                <a:solidFill>
                  <a:schemeClr val="tx1"/>
                </a:solidFill>
              </a:rPr>
              <a:t>Podpůrná opatření prvního stupně – konkrétní nápady</a:t>
            </a:r>
            <a:br>
              <a:rPr lang="cs-CZ" sz="1600" dirty="0" smtClean="0">
                <a:solidFill>
                  <a:schemeClr val="tx1"/>
                </a:solidFill>
              </a:rPr>
            </a:br>
            <a:r>
              <a:rPr lang="cs-CZ" sz="1600" dirty="0" smtClean="0">
                <a:solidFill>
                  <a:schemeClr val="tx1"/>
                </a:solidFill>
              </a:rPr>
              <a:t>Práce s nadanými žáky – konkrétní nápady, …</a:t>
            </a:r>
            <a:br>
              <a:rPr lang="cs-CZ" sz="1600" dirty="0" smtClean="0">
                <a:solidFill>
                  <a:schemeClr val="tx1"/>
                </a:solidFill>
              </a:rPr>
            </a:br>
            <a:r>
              <a:rPr lang="cs-CZ" sz="1600" dirty="0" smtClean="0">
                <a:solidFill>
                  <a:schemeClr val="tx1"/>
                </a:solidFill>
              </a:rPr>
              <a:t>Nové trendy, výzvy ve vzdělávání</a:t>
            </a:r>
            <a:br>
              <a:rPr lang="cs-CZ" sz="1600" dirty="0" smtClean="0">
                <a:solidFill>
                  <a:schemeClr val="tx1"/>
                </a:solidFill>
              </a:rPr>
            </a:br>
            <a:r>
              <a:rPr lang="cs-CZ" sz="1600" dirty="0" smtClean="0">
                <a:solidFill>
                  <a:schemeClr val="tx1"/>
                </a:solidFill>
              </a:rPr>
              <a:t>Práce s dokumentárním filmem, rolovými hrami, divadlo </a:t>
            </a:r>
            <a:r>
              <a:rPr lang="cs-CZ" sz="1600" dirty="0" err="1" smtClean="0">
                <a:solidFill>
                  <a:schemeClr val="tx1"/>
                </a:solidFill>
              </a:rPr>
              <a:t>forum</a:t>
            </a:r>
            <a:r>
              <a:rPr lang="cs-CZ" sz="1600" dirty="0" smtClean="0">
                <a:solidFill>
                  <a:schemeClr val="tx1"/>
                </a:solidFill>
              </a:rPr>
              <a:t>, metody dramatické výchovy v formálním i neformálním vzdělávání – Vlasta </a:t>
            </a:r>
            <a:r>
              <a:rPr lang="cs-CZ" sz="1600" dirty="0" err="1" smtClean="0">
                <a:solidFill>
                  <a:schemeClr val="tx1"/>
                </a:solidFill>
              </a:rPr>
              <a:t>Vyčichlová</a:t>
            </a:r>
            <a:r>
              <a:rPr lang="cs-CZ" sz="1600" dirty="0" smtClean="0">
                <a:solidFill>
                  <a:schemeClr val="tx1"/>
                </a:solidFill>
              </a:rPr>
              <a:t/>
            </a:r>
            <a:br>
              <a:rPr lang="cs-CZ" sz="1600" dirty="0" smtClean="0">
                <a:solidFill>
                  <a:schemeClr val="tx1"/>
                </a:solidFill>
              </a:rPr>
            </a:br>
            <a:r>
              <a:rPr lang="cs-CZ" sz="1600" dirty="0" smtClean="0">
                <a:solidFill>
                  <a:schemeClr val="tx1"/>
                </a:solidFill>
              </a:rPr>
              <a:t>Jak (se) efektivně učit? – jak funguje náš mozek, jak funguje naše motivace apod.  </a:t>
            </a:r>
            <a:br>
              <a:rPr lang="cs-CZ" sz="1600" dirty="0" smtClean="0">
                <a:solidFill>
                  <a:schemeClr val="tx1"/>
                </a:solidFill>
              </a:rPr>
            </a:br>
            <a:r>
              <a:rPr lang="cs-CZ" sz="1600" dirty="0" smtClean="0">
                <a:solidFill>
                  <a:schemeClr val="tx1"/>
                </a:solidFill>
              </a:rPr>
              <a:t>Dubec, Matula – komunikace, fungování mozku při komunikaci</a:t>
            </a:r>
            <a:br>
              <a:rPr lang="cs-CZ" sz="1600" dirty="0" smtClean="0">
                <a:solidFill>
                  <a:schemeClr val="tx1"/>
                </a:solidFill>
              </a:rPr>
            </a:br>
            <a:r>
              <a:rPr lang="cs-CZ" sz="1600" dirty="0" smtClean="0">
                <a:solidFill>
                  <a:schemeClr val="tx1"/>
                </a:solidFill>
              </a:rPr>
              <a:t>Jaroslava Budíková – práce s ADHD, SPU,…</a:t>
            </a:r>
            <a:br>
              <a:rPr lang="cs-CZ" sz="1600" dirty="0" smtClean="0">
                <a:solidFill>
                  <a:schemeClr val="tx1"/>
                </a:solidFill>
              </a:rPr>
            </a:br>
            <a:r>
              <a:rPr lang="cs-CZ" sz="1600" dirty="0" smtClean="0">
                <a:solidFill>
                  <a:schemeClr val="tx1"/>
                </a:solidFill>
              </a:rPr>
              <a:t>Výjezd do Litomyšle</a:t>
            </a:r>
          </a:p>
          <a:p>
            <a:pPr algn="l"/>
            <a:endParaRPr lang="cs-CZ" sz="1600" dirty="0">
              <a:solidFill>
                <a:schemeClr val="tx1"/>
              </a:solidFill>
            </a:endParaRPr>
          </a:p>
          <a:p>
            <a:pPr algn="l"/>
            <a:r>
              <a:rPr lang="cs-CZ" sz="1600" dirty="0" smtClean="0">
                <a:solidFill>
                  <a:srgbClr val="002060"/>
                </a:solidFill>
              </a:rPr>
              <a:t>Sdílení </a:t>
            </a:r>
            <a:r>
              <a:rPr lang="cs-CZ" sz="1600" dirty="0">
                <a:solidFill>
                  <a:srgbClr val="002060"/>
                </a:solidFill>
              </a:rPr>
              <a:t>dobré praxe o programu Skutečně zdravá škola (např. MŠ V Oboře Kosmonosy)</a:t>
            </a:r>
          </a:p>
          <a:p>
            <a:pPr algn="l"/>
            <a:r>
              <a:rPr lang="cs-CZ" sz="1600" dirty="0">
                <a:solidFill>
                  <a:srgbClr val="002060"/>
                </a:solidFill>
              </a:rPr>
              <a:t>PhDr. Margit </a:t>
            </a:r>
            <a:r>
              <a:rPr lang="cs-CZ" sz="1600" dirty="0" err="1">
                <a:solidFill>
                  <a:srgbClr val="002060"/>
                </a:solidFill>
              </a:rPr>
              <a:t>Slimáková</a:t>
            </a:r>
            <a:r>
              <a:rPr lang="cs-CZ" sz="1600" dirty="0">
                <a:solidFill>
                  <a:srgbClr val="002060"/>
                </a:solidFill>
              </a:rPr>
              <a:t>, Ph.D. (komerčně a odborně nezávislá specialistka na zdravotní prevenci a výživu; jedna z </a:t>
            </a:r>
            <a:r>
              <a:rPr lang="cs-CZ" sz="1600" dirty="0" err="1">
                <a:solidFill>
                  <a:srgbClr val="002060"/>
                </a:solidFill>
              </a:rPr>
              <a:t>garantek</a:t>
            </a:r>
            <a:r>
              <a:rPr lang="cs-CZ" sz="1600" dirty="0">
                <a:solidFill>
                  <a:srgbClr val="002060"/>
                </a:solidFill>
              </a:rPr>
              <a:t> programu Skutečně zdravá škola)</a:t>
            </a:r>
          </a:p>
          <a:p>
            <a:pPr algn="l"/>
            <a:r>
              <a:rPr lang="cs-CZ" sz="1600" dirty="0" err="1">
                <a:solidFill>
                  <a:srgbClr val="002060"/>
                </a:solidFill>
              </a:rPr>
              <a:t>Ekoškolka</a:t>
            </a:r>
            <a:r>
              <a:rPr lang="cs-CZ" sz="1600" dirty="0">
                <a:solidFill>
                  <a:srgbClr val="002060"/>
                </a:solidFill>
              </a:rPr>
              <a:t> (vzdělávací centrum Tereza – příklady dobré praxe, přednášky)</a:t>
            </a:r>
          </a:p>
          <a:p>
            <a:pPr algn="l"/>
            <a:r>
              <a:rPr lang="cs-CZ" sz="1600" dirty="0">
                <a:solidFill>
                  <a:srgbClr val="002060"/>
                </a:solidFill>
              </a:rPr>
              <a:t>Institut pro podporu inovativního vzdělávání (inovativní proudy ve vzdělávání)</a:t>
            </a:r>
          </a:p>
          <a:p>
            <a:pPr algn="l"/>
            <a:r>
              <a:rPr lang="cs-CZ" sz="1600" dirty="0">
                <a:solidFill>
                  <a:srgbClr val="002060"/>
                </a:solidFill>
              </a:rPr>
              <a:t>Domácí školy, komunitní školy, lesní školy, R+R</a:t>
            </a:r>
          </a:p>
          <a:p>
            <a:pPr algn="l"/>
            <a:r>
              <a:rPr lang="cs-CZ" sz="1600" dirty="0">
                <a:solidFill>
                  <a:srgbClr val="002060"/>
                </a:solidFill>
              </a:rPr>
              <a:t>Výuka žáků cizinců na českých </a:t>
            </a:r>
            <a:r>
              <a:rPr lang="cs-CZ" sz="1600" dirty="0" smtClean="0">
                <a:solidFill>
                  <a:srgbClr val="002060"/>
                </a:solidFill>
              </a:rPr>
              <a:t>školách</a:t>
            </a:r>
            <a:endParaRPr lang="cs-CZ" sz="1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047182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404664"/>
            <a:ext cx="7772400" cy="1080119"/>
          </a:xfrm>
        </p:spPr>
        <p:txBody>
          <a:bodyPr>
            <a:normAutofit fontScale="90000"/>
          </a:bodyPr>
          <a:lstStyle/>
          <a:p>
            <a:r>
              <a:rPr lang="cs-CZ" sz="3100" b="1" dirty="0" smtClean="0">
                <a:solidFill>
                  <a:schemeClr val="accent2">
                    <a:lumMod val="75000"/>
                  </a:schemeClr>
                </a:solidFill>
              </a:rPr>
              <a:t>Nápady na konkrétní DVPP, lektory apod. (2)</a:t>
            </a:r>
            <a:br>
              <a:rPr lang="cs-CZ" sz="3100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cs-CZ" sz="2200" dirty="0" smtClean="0">
                <a:solidFill>
                  <a:srgbClr val="7030A0"/>
                </a:solidFill>
              </a:rPr>
              <a:t>8 respondentů napsalo konkrétní nápady</a:t>
            </a:r>
            <a:br>
              <a:rPr lang="cs-CZ" sz="2200" dirty="0" smtClean="0">
                <a:solidFill>
                  <a:srgbClr val="7030A0"/>
                </a:solidFill>
              </a:rPr>
            </a:br>
            <a:endParaRPr lang="cs-CZ" sz="2200" dirty="0">
              <a:solidFill>
                <a:srgbClr val="7030A0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11560" y="1340768"/>
            <a:ext cx="7848872" cy="5184576"/>
          </a:xfrm>
        </p:spPr>
        <p:txBody>
          <a:bodyPr>
            <a:noAutofit/>
          </a:bodyPr>
          <a:lstStyle/>
          <a:p>
            <a:pPr algn="l"/>
            <a:r>
              <a:rPr lang="cs-CZ" sz="1600" dirty="0">
                <a:solidFill>
                  <a:schemeClr val="tx1"/>
                </a:solidFill>
              </a:rPr>
              <a:t>Beseda s odborníkem na téma: Rozvoj emoční inteligence dětí, formy a metody práce při rozvoji komunikace o problémech, otevřenosti, umění naslouchat druhým, umět pomoci. Komunitní kruhy s dětmi předškolního věku a práce v nich.</a:t>
            </a:r>
          </a:p>
          <a:p>
            <a:pPr algn="l"/>
            <a:r>
              <a:rPr lang="cs-CZ" sz="1600" dirty="0">
                <a:solidFill>
                  <a:schemeClr val="tx1"/>
                </a:solidFill>
              </a:rPr>
              <a:t>Setkání s dětskou psycholožkou.</a:t>
            </a:r>
          </a:p>
          <a:p>
            <a:pPr algn="l"/>
            <a:r>
              <a:rPr lang="cs-CZ" sz="1600" dirty="0">
                <a:solidFill>
                  <a:schemeClr val="tx1"/>
                </a:solidFill>
              </a:rPr>
              <a:t>Beseda na téma školní zralost, připravenost na školu.</a:t>
            </a:r>
          </a:p>
          <a:p>
            <a:pPr algn="l"/>
            <a:r>
              <a:rPr lang="cs-CZ" sz="1600" dirty="0">
                <a:solidFill>
                  <a:schemeClr val="tx1"/>
                </a:solidFill>
              </a:rPr>
              <a:t> </a:t>
            </a:r>
          </a:p>
          <a:p>
            <a:pPr algn="l"/>
            <a:r>
              <a:rPr lang="cs-CZ" sz="1600" dirty="0">
                <a:solidFill>
                  <a:srgbClr val="002060"/>
                </a:solidFill>
              </a:rPr>
              <a:t>PhDr. M. Pospíšil – psycholog, konzultant a poradce v oblasti komunikačních dovedností, osobního rozvoje a rozvoje týmů -- </a:t>
            </a:r>
            <a:r>
              <a:rPr lang="cs-CZ" sz="1600" dirty="0" smtClean="0">
                <a:solidFill>
                  <a:srgbClr val="002060"/>
                </a:solidFill>
              </a:rPr>
              <a:t>psychopospisil@volny.cz</a:t>
            </a:r>
            <a:r>
              <a:rPr lang="cs-CZ" sz="1600" dirty="0">
                <a:solidFill>
                  <a:srgbClr val="002060"/>
                </a:solidFill>
              </a:rPr>
              <a:t>,  tel.:  606 284 853</a:t>
            </a:r>
          </a:p>
          <a:p>
            <a:pPr algn="l"/>
            <a:r>
              <a:rPr lang="cs-CZ" sz="1600" dirty="0">
                <a:solidFill>
                  <a:srgbClr val="002060"/>
                </a:solidFill>
              </a:rPr>
              <a:t>Síla a úskalí chvály. Jak na ně - chválit nebo nechválit, jak jednat se zlobivými i hodnými žáky, respektující výchova.</a:t>
            </a:r>
          </a:p>
          <a:p>
            <a:pPr algn="l"/>
            <a:r>
              <a:rPr lang="cs-CZ" sz="1600" dirty="0">
                <a:solidFill>
                  <a:srgbClr val="002060"/>
                </a:solidFill>
              </a:rPr>
              <a:t>Síla a úskalí chvály, slovní i neslovní komunikace II. </a:t>
            </a:r>
          </a:p>
          <a:p>
            <a:pPr algn="l"/>
            <a:r>
              <a:rPr lang="cs-CZ" sz="1600" dirty="0">
                <a:solidFill>
                  <a:srgbClr val="002060"/>
                </a:solidFill>
              </a:rPr>
              <a:t>Efektivní a asertivní komunikace, myšlení a správné postoje v práci i osobním životě.  </a:t>
            </a:r>
          </a:p>
          <a:p>
            <a:pPr algn="l"/>
            <a:r>
              <a:rPr lang="cs-CZ" sz="1600" dirty="0">
                <a:solidFill>
                  <a:srgbClr val="002060"/>
                </a:solidFill>
              </a:rPr>
              <a:t>Štěstí v práci a rozvoj emoční inteligence, </a:t>
            </a:r>
            <a:r>
              <a:rPr lang="cs-CZ" sz="1600" dirty="0" err="1">
                <a:solidFill>
                  <a:srgbClr val="002060"/>
                </a:solidFill>
              </a:rPr>
              <a:t>Happiness</a:t>
            </a:r>
            <a:r>
              <a:rPr lang="cs-CZ" sz="1600" dirty="0">
                <a:solidFill>
                  <a:srgbClr val="002060"/>
                </a:solidFill>
              </a:rPr>
              <a:t> </a:t>
            </a:r>
            <a:r>
              <a:rPr lang="cs-CZ" sz="1600" dirty="0" err="1">
                <a:solidFill>
                  <a:srgbClr val="002060"/>
                </a:solidFill>
              </a:rPr>
              <a:t>at</a:t>
            </a:r>
            <a:r>
              <a:rPr lang="cs-CZ" sz="1600" dirty="0">
                <a:solidFill>
                  <a:srgbClr val="002060"/>
                </a:solidFill>
              </a:rPr>
              <a:t> </a:t>
            </a:r>
            <a:r>
              <a:rPr lang="cs-CZ" sz="1600" dirty="0" err="1">
                <a:solidFill>
                  <a:srgbClr val="002060"/>
                </a:solidFill>
              </a:rPr>
              <a:t>work</a:t>
            </a:r>
            <a:r>
              <a:rPr lang="cs-CZ" sz="1600" dirty="0">
                <a:solidFill>
                  <a:srgbClr val="002060"/>
                </a:solidFill>
              </a:rPr>
              <a:t>.</a:t>
            </a:r>
          </a:p>
          <a:p>
            <a:pPr algn="l"/>
            <a:r>
              <a:rPr lang="cs-CZ" sz="1600" dirty="0">
                <a:solidFill>
                  <a:srgbClr val="002060"/>
                </a:solidFill>
              </a:rPr>
              <a:t>Manipulace v osobním životě a v práci pedagoga.  </a:t>
            </a:r>
          </a:p>
          <a:p>
            <a:pPr algn="l"/>
            <a:r>
              <a:rPr lang="cs-CZ" sz="1600" dirty="0">
                <a:solidFill>
                  <a:srgbClr val="002060"/>
                </a:solidFill>
              </a:rPr>
              <a:t>Psychologie na pomoc pedagogům volného času I. </a:t>
            </a:r>
          </a:p>
          <a:p>
            <a:pPr algn="l"/>
            <a:r>
              <a:rPr lang="cs-CZ" sz="1600" dirty="0">
                <a:solidFill>
                  <a:srgbClr val="002060"/>
                </a:solidFill>
              </a:rPr>
              <a:t>Psychologie na pomoc pedagogům volného času II. </a:t>
            </a:r>
          </a:p>
          <a:p>
            <a:pPr algn="l"/>
            <a:r>
              <a:rPr lang="cs-CZ" sz="1600" dirty="0">
                <a:solidFill>
                  <a:srgbClr val="002060"/>
                </a:solidFill>
              </a:rPr>
              <a:t>Psychologie na pomoc pedagogům volného času III.</a:t>
            </a:r>
          </a:p>
        </p:txBody>
      </p:sp>
    </p:spTree>
    <p:extLst>
      <p:ext uri="{BB962C8B-B14F-4D97-AF65-F5344CB8AC3E}">
        <p14:creationId xmlns:p14="http://schemas.microsoft.com/office/powerpoint/2010/main" xmlns="" val="23406072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404664"/>
            <a:ext cx="7772400" cy="1080119"/>
          </a:xfrm>
        </p:spPr>
        <p:txBody>
          <a:bodyPr>
            <a:normAutofit fontScale="90000"/>
          </a:bodyPr>
          <a:lstStyle/>
          <a:p>
            <a:r>
              <a:rPr lang="cs-CZ" sz="3100" b="1" dirty="0" smtClean="0">
                <a:solidFill>
                  <a:schemeClr val="accent2">
                    <a:lumMod val="75000"/>
                  </a:schemeClr>
                </a:solidFill>
              </a:rPr>
              <a:t>Nápady na konkrétní DVPP, lektory apod. (3)</a:t>
            </a:r>
            <a:br>
              <a:rPr lang="cs-CZ" sz="3100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cs-CZ" sz="2200" dirty="0" smtClean="0">
                <a:solidFill>
                  <a:srgbClr val="7030A0"/>
                </a:solidFill>
              </a:rPr>
              <a:t>8 respondentů napsalo konkrétní nápady</a:t>
            </a:r>
            <a:r>
              <a:rPr lang="cs-CZ" sz="2200" dirty="0" smtClean="0"/>
              <a:t/>
            </a:r>
            <a:br>
              <a:rPr lang="cs-CZ" sz="2200" dirty="0" smtClean="0"/>
            </a:br>
            <a:endParaRPr lang="cs-CZ" sz="22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11560" y="1340768"/>
            <a:ext cx="7848872" cy="5184576"/>
          </a:xfrm>
        </p:spPr>
        <p:txBody>
          <a:bodyPr>
            <a:noAutofit/>
          </a:bodyPr>
          <a:lstStyle/>
          <a:p>
            <a:pPr algn="l"/>
            <a:r>
              <a:rPr lang="cs-CZ" sz="1600" dirty="0">
                <a:solidFill>
                  <a:schemeClr val="tx1"/>
                </a:solidFill>
              </a:rPr>
              <a:t>Semináře / setkání s inspirací pro rodiče – něco o výchově dětí v rodině, nebo spolupráce škola / rodina, případně i zapojení rodičů do života školy – formou příkladů dobré praxe.</a:t>
            </a:r>
          </a:p>
          <a:p>
            <a:pPr algn="l"/>
            <a:r>
              <a:rPr lang="cs-CZ" sz="1600" dirty="0">
                <a:solidFill>
                  <a:schemeClr val="tx1"/>
                </a:solidFill>
              </a:rPr>
              <a:t>Doporučení od paní Stehlíkové z Lesního klubu Sovička </a:t>
            </a:r>
            <a:r>
              <a:rPr lang="cs-CZ" sz="1600" dirty="0" smtClean="0">
                <a:solidFill>
                  <a:schemeClr val="tx1"/>
                </a:solidFill>
              </a:rPr>
              <a:t>– lektor </a:t>
            </a:r>
            <a:r>
              <a:rPr lang="cs-CZ" sz="1600" dirty="0">
                <a:solidFill>
                  <a:schemeClr val="tx1"/>
                </a:solidFill>
              </a:rPr>
              <a:t>Bc. Pavel </a:t>
            </a:r>
            <a:r>
              <a:rPr lang="cs-CZ" sz="1600" dirty="0" err="1">
                <a:solidFill>
                  <a:schemeClr val="tx1"/>
                </a:solidFill>
              </a:rPr>
              <a:t>Kalpakcis</a:t>
            </a:r>
            <a:r>
              <a:rPr lang="cs-CZ" sz="1600" dirty="0">
                <a:solidFill>
                  <a:schemeClr val="tx1"/>
                </a:solidFill>
              </a:rPr>
              <a:t> - přednáška „Jak vést děti k opravdovým hodnotám“ </a:t>
            </a:r>
            <a:endParaRPr lang="cs-CZ" sz="1600" dirty="0" smtClean="0">
              <a:solidFill>
                <a:schemeClr val="tx1"/>
              </a:solidFill>
            </a:endParaRPr>
          </a:p>
          <a:p>
            <a:pPr algn="l"/>
            <a:r>
              <a:rPr lang="cs-CZ" sz="1600" dirty="0" smtClean="0">
                <a:solidFill>
                  <a:schemeClr val="tx1"/>
                </a:solidFill>
              </a:rPr>
              <a:t>(</a:t>
            </a:r>
            <a:r>
              <a:rPr lang="cs-CZ" sz="1600" dirty="0">
                <a:solidFill>
                  <a:schemeClr val="tx1"/>
                </a:solidFill>
              </a:rPr>
              <a:t>http://www.poradna-psychoterapie.eu/</a:t>
            </a:r>
            <a:r>
              <a:rPr lang="cs-CZ" sz="1600" dirty="0" err="1">
                <a:solidFill>
                  <a:schemeClr val="tx1"/>
                </a:solidFill>
              </a:rPr>
              <a:t>prednaskova-cinnost</a:t>
            </a:r>
            <a:r>
              <a:rPr lang="cs-CZ" sz="1600" dirty="0">
                <a:solidFill>
                  <a:schemeClr val="tx1"/>
                </a:solidFill>
              </a:rPr>
              <a:t>/)</a:t>
            </a:r>
          </a:p>
          <a:p>
            <a:pPr algn="l"/>
            <a:r>
              <a:rPr lang="cs-CZ" sz="1600" dirty="0">
                <a:solidFill>
                  <a:schemeClr val="tx1"/>
                </a:solidFill>
              </a:rPr>
              <a:t> </a:t>
            </a:r>
          </a:p>
          <a:p>
            <a:pPr algn="l"/>
            <a:r>
              <a:rPr lang="cs-CZ" sz="1600" dirty="0">
                <a:solidFill>
                  <a:srgbClr val="002060"/>
                </a:solidFill>
              </a:rPr>
              <a:t>Inspirace by měla být co nejvíce „prožitková“ a ne pouze teoretická</a:t>
            </a:r>
          </a:p>
          <a:p>
            <a:pPr algn="l"/>
            <a:r>
              <a:rPr lang="cs-CZ" sz="1600" dirty="0">
                <a:solidFill>
                  <a:srgbClr val="002060"/>
                </a:solidFill>
              </a:rPr>
              <a:t>Trénink reakcí na neobvyklé situace ve výuce (nepřijatelné chování žáků, nespolupracující kolektiv, řešení aktuálních událostí z prostředí školy, jejímiž svědky byli žáci dané třídy, atd.)</a:t>
            </a:r>
          </a:p>
          <a:p>
            <a:pPr algn="l"/>
            <a:r>
              <a:rPr lang="cs-CZ" sz="1600" dirty="0">
                <a:solidFill>
                  <a:srgbClr val="002060"/>
                </a:solidFill>
              </a:rPr>
              <a:t>Ráda bych uměla efektivně komunikovat s rodiči, kolegy či nadřízenými</a:t>
            </a:r>
          </a:p>
          <a:p>
            <a:pPr algn="l"/>
            <a:r>
              <a:rPr lang="cs-CZ" sz="1600" dirty="0">
                <a:solidFill>
                  <a:srgbClr val="002060"/>
                </a:solidFill>
              </a:rPr>
              <a:t>Kurz na tandemové vyučování</a:t>
            </a:r>
          </a:p>
          <a:p>
            <a:pPr algn="l"/>
            <a:r>
              <a:rPr lang="cs-CZ" sz="1600" dirty="0">
                <a:solidFill>
                  <a:schemeClr val="tx1"/>
                </a:solidFill>
              </a:rPr>
              <a:t> </a:t>
            </a:r>
          </a:p>
          <a:p>
            <a:pPr algn="l"/>
            <a:r>
              <a:rPr lang="cs-CZ" sz="1600" dirty="0">
                <a:solidFill>
                  <a:schemeClr val="tx1"/>
                </a:solidFill>
              </a:rPr>
              <a:t>Seminář Čtení není žádná nuda – rozvíjení čtenářské gramotnosti a radosti ze čtení – Olga Černá</a:t>
            </a:r>
          </a:p>
          <a:p>
            <a:pPr algn="l"/>
            <a:r>
              <a:rPr lang="cs-CZ" sz="1600" dirty="0">
                <a:solidFill>
                  <a:schemeClr val="tx1"/>
                </a:solidFill>
              </a:rPr>
              <a:t>Hana Košťálová – rozvoj čtenářské gramotnosti a kritického myšlení</a:t>
            </a:r>
          </a:p>
          <a:p>
            <a:pPr algn="l"/>
            <a:r>
              <a:rPr lang="cs-CZ" sz="1600" dirty="0">
                <a:solidFill>
                  <a:schemeClr val="tx1"/>
                </a:solidFill>
              </a:rPr>
              <a:t>Prezentace nakladatelství Baobab – možnosti práce s jejich knihami</a:t>
            </a:r>
          </a:p>
          <a:p>
            <a:pPr algn="l"/>
            <a:r>
              <a:rPr lang="cs-CZ" sz="1600" dirty="0">
                <a:solidFill>
                  <a:schemeClr val="tx1"/>
                </a:solidFill>
              </a:rPr>
              <a:t> </a:t>
            </a:r>
          </a:p>
          <a:p>
            <a:pPr algn="l"/>
            <a:r>
              <a:rPr lang="cs-CZ" sz="1600" dirty="0">
                <a:solidFill>
                  <a:srgbClr val="002060"/>
                </a:solidFill>
              </a:rPr>
              <a:t>Krista Bláhová, Frýdlant  - lektor literárně dramatického oboru</a:t>
            </a:r>
          </a:p>
        </p:txBody>
      </p:sp>
    </p:spTree>
    <p:extLst>
      <p:ext uri="{BB962C8B-B14F-4D97-AF65-F5344CB8AC3E}">
        <p14:creationId xmlns:p14="http://schemas.microsoft.com/office/powerpoint/2010/main" xmlns="" val="148632319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400</Words>
  <Application>Microsoft Office PowerPoint</Application>
  <PresentationFormat>Předvádění na obrazovce (4:3)</PresentationFormat>
  <Paragraphs>113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systému Office</vt:lpstr>
      <vt:lpstr>Vyhodnocení dotazníkového šetření potřeb vzdělávání v rámci MAP Mnichovohradišťsko</vt:lpstr>
      <vt:lpstr>Osloveny byly všechny MŠ a ZŠ v ORP Mnichovo Hradiště, dále Gymnázium, ZUŠ, Klub dětí a mládeže, Knihovna v Mnichově Hradišti  a Městské muzeum v Mnichově Hradišti – všichni odpověděli (někteří na základě opětovného tel.kontaktu).   Dále bylo osloveno dalších 25 osob z řad rodičů a učitelů – odpovědělo 7.   Celkem jsme tedy získali 25 odpovědí – 5 MŠ, 8 ZŠ, Gymnázium, ZUŠ, KDM, muzeum MH, knihovna MH, 7 rodičů a učitelů </vt:lpstr>
      <vt:lpstr>Témata vzdělávání  respondenti mohli označit max. 5 témat a uvést komentář            </vt:lpstr>
      <vt:lpstr>Formy vzdělávání  respondenti mohli označit max. 5 prioritních forem a uvést komentář            </vt:lpstr>
      <vt:lpstr>Nápady na konkrétní DVPP, lektory apod. (1) 8 respondentů napsalo konkrétní nápady </vt:lpstr>
      <vt:lpstr>Nápady na konkrétní DVPP, lektory apod. (2) 8 respondentů napsalo konkrétní nápady </vt:lpstr>
      <vt:lpstr>Nápady na konkrétní DVPP, lektory apod. (3) 8 respondentů napsalo konkrétní nápady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Vyhodnocení dotazníkového šetření potřeb vzdělávání v rámci MAP Mnichovohradišťsko</dc:title>
  <dc:creator>Robert</dc:creator>
  <cp:lastModifiedBy>Blažena</cp:lastModifiedBy>
  <cp:revision>9</cp:revision>
  <dcterms:created xsi:type="dcterms:W3CDTF">2017-03-09T08:12:00Z</dcterms:created>
  <dcterms:modified xsi:type="dcterms:W3CDTF">2017-03-09T15:59:59Z</dcterms:modified>
</cp:coreProperties>
</file>