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5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5"/>
    <p:sldMasterId id="2147483686" r:id="rId6"/>
    <p:sldMasterId id="2147483739" r:id="rId7"/>
    <p:sldMasterId id="2147483753" r:id="rId8"/>
    <p:sldMasterId id="2147483768" r:id="rId9"/>
    <p:sldMasterId id="2147483782" r:id="rId10"/>
  </p:sldMasterIdLst>
  <p:notesMasterIdLst>
    <p:notesMasterId r:id="rId21"/>
  </p:notesMasterIdLst>
  <p:handoutMasterIdLst>
    <p:handoutMasterId r:id="rId22"/>
  </p:handoutMasterIdLst>
  <p:sldIdLst>
    <p:sldId id="373" r:id="rId11"/>
    <p:sldId id="383" r:id="rId12"/>
    <p:sldId id="385" r:id="rId13"/>
    <p:sldId id="394" r:id="rId14"/>
    <p:sldId id="354" r:id="rId15"/>
    <p:sldId id="415" r:id="rId16"/>
    <p:sldId id="414" r:id="rId17"/>
    <p:sldId id="369" r:id="rId18"/>
    <p:sldId id="370" r:id="rId19"/>
    <p:sldId id="356" r:id="rId20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usz Filip" initials="GF" lastIdx="1" clrIdx="0">
    <p:extLst>
      <p:ext uri="{19B8F6BF-5375-455C-9EA6-DF929625EA0E}">
        <p15:presenceInfo xmlns:p15="http://schemas.microsoft.com/office/powerpoint/2012/main" userId="S-1-5-21-1024343765-948047755-1557874966-1629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5501" autoAdjust="0"/>
  </p:normalViewPr>
  <p:slideViewPr>
    <p:cSldViewPr snapToGrid="0">
      <p:cViewPr varScale="1">
        <p:scale>
          <a:sx n="79" d="100"/>
          <a:sy n="79" d="100"/>
        </p:scale>
        <p:origin x="17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4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1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5.xml"/><Relationship Id="rId23" Type="http://schemas.openxmlformats.org/officeDocument/2006/relationships/commentAuthors" Target="commentAuthors.xml"/><Relationship Id="rId10" Type="http://schemas.openxmlformats.org/officeDocument/2006/relationships/slideMaster" Target="slideMasters/slideMaster6.xml"/><Relationship Id="rId19" Type="http://schemas.openxmlformats.org/officeDocument/2006/relationships/slide" Target="slides/slide9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5.xml"/><Relationship Id="rId14" Type="http://schemas.openxmlformats.org/officeDocument/2006/relationships/slide" Target="slides/slide4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5614A2-D53F-4E56-8108-8801C4D3CC4F}" type="datetimeFigureOut">
              <a:rPr lang="cs-CZ" smtClean="0"/>
              <a:t>4.10.2016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A06D24-8DF4-4CB9-ADD9-FA26A33DC7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02755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B52A0-6E33-4BDB-90ED-73A74EF87255}" type="datetimeFigureOut">
              <a:rPr lang="cs-CZ" smtClean="0"/>
              <a:t>4.10.2016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17613-301E-49B1-9373-624EDAFB24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4216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3F150-E127-4526-889F-47418C4ACA82}" type="slidenum">
              <a:rPr lang="cs-CZ" smtClean="0">
                <a:solidFill>
                  <a:prstClr val="black"/>
                </a:solidFill>
              </a:rPr>
              <a:pPr/>
              <a:t>1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930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17613-301E-49B1-9373-624EDAFB24C3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93845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17613-301E-49B1-9373-624EDAFB24C3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51238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3F150-E127-4526-889F-47418C4ACA82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73323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3F150-E127-4526-889F-47418C4ACA82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08255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17613-301E-49B1-9373-624EDAFB24C3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5164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052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89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5894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0887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98598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963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4400"/>
            </a:lvl1pPr>
          </a:lstStyle>
          <a:p>
            <a:r>
              <a:rPr lang="cs-CZ" sz="3600" b="1" dirty="0" smtClean="0">
                <a:solidFill>
                  <a:srgbClr val="7EA2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28650" y="1825625"/>
            <a:ext cx="7886700" cy="400367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 dirty="0" smtClean="0"/>
              <a:t>Předepsané písmo </a:t>
            </a:r>
            <a:r>
              <a:rPr lang="cs-CZ" dirty="0" err="1" smtClean="0"/>
              <a:t>Arial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160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2427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6066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0361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1114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4400"/>
            </a:lvl1pPr>
          </a:lstStyle>
          <a:p>
            <a:r>
              <a:rPr lang="cs-CZ" sz="3600" b="1" dirty="0" smtClean="0">
                <a:solidFill>
                  <a:srgbClr val="7EA2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28650" y="1825625"/>
            <a:ext cx="7886700" cy="400367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 dirty="0" smtClean="0"/>
              <a:t>Předepsané písmo </a:t>
            </a:r>
            <a:r>
              <a:rPr lang="cs-CZ" dirty="0" err="1" smtClean="0"/>
              <a:t>Arial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091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798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259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8294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66547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0819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30081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5495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300"/>
            </a:lvl1pPr>
          </a:lstStyle>
          <a:p>
            <a:r>
              <a:rPr lang="cs-CZ" sz="2700" b="1" dirty="0" smtClean="0">
                <a:solidFill>
                  <a:srgbClr val="7EA2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28650" y="1825627"/>
            <a:ext cx="7886700" cy="400367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 dirty="0" smtClean="0"/>
              <a:t>Předepsané písmo </a:t>
            </a:r>
            <a:r>
              <a:rPr lang="cs-CZ" dirty="0" err="1" smtClean="0"/>
              <a:t>Arial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84775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5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73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242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7017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7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9" y="1681163"/>
            <a:ext cx="386873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9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8168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06967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01673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7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65716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7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62017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68387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56037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984920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89725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4400"/>
            </a:lvl1pPr>
          </a:lstStyle>
          <a:p>
            <a:r>
              <a:rPr lang="cs-CZ" sz="3600" b="1" dirty="0" smtClean="0">
                <a:solidFill>
                  <a:srgbClr val="7EA2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28650" y="1825625"/>
            <a:ext cx="7886700" cy="400367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 dirty="0" smtClean="0"/>
              <a:t>Předepsané písmo </a:t>
            </a:r>
            <a:r>
              <a:rPr lang="cs-CZ" dirty="0" err="1" smtClean="0"/>
              <a:t>Arial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141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548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17795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73141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46932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11075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97991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29054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45996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59514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06028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8944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09052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083159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68947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4400"/>
            </a:lvl1pPr>
          </a:lstStyle>
          <a:p>
            <a:r>
              <a:rPr lang="cs-CZ" sz="3600" b="1" dirty="0" smtClean="0">
                <a:solidFill>
                  <a:srgbClr val="7EA2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28650" y="1825625"/>
            <a:ext cx="7886700" cy="400367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 dirty="0" smtClean="0"/>
              <a:t>Předepsané písmo </a:t>
            </a:r>
            <a:r>
              <a:rPr lang="cs-CZ" dirty="0" err="1" smtClean="0"/>
              <a:t>Arial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20516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18288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03498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37545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9554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44970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70220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8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99949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67010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26629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341045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771350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1866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4400"/>
            </a:lvl1pPr>
          </a:lstStyle>
          <a:p>
            <a:r>
              <a:rPr lang="cs-CZ" sz="3600" b="1" dirty="0" smtClean="0">
                <a:solidFill>
                  <a:srgbClr val="7EA2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28650" y="1825625"/>
            <a:ext cx="7886700" cy="400367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 dirty="0" smtClean="0"/>
              <a:t>Předepsané písmo </a:t>
            </a:r>
            <a:r>
              <a:rPr lang="cs-CZ" dirty="0" err="1" smtClean="0"/>
              <a:t>Arial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00986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75905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13670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54393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406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15649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10657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03059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42566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69200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01930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297973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8124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762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950" y="5829300"/>
            <a:ext cx="4610100" cy="10287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243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6" Type="http://schemas.openxmlformats.org/officeDocument/2006/relationships/image" Target="../media/image2.jpg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6" Type="http://schemas.openxmlformats.org/officeDocument/2006/relationships/image" Target="../media/image2.jpg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1.xml"/><Relationship Id="rId13" Type="http://schemas.openxmlformats.org/officeDocument/2006/relationships/slideLayout" Target="../slideLayouts/slideLayout76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5.xml"/><Relationship Id="rId2" Type="http://schemas.openxmlformats.org/officeDocument/2006/relationships/slideLayout" Target="../slideLayouts/slideLayout65.xml"/><Relationship Id="rId16" Type="http://schemas.openxmlformats.org/officeDocument/2006/relationships/image" Target="../media/image2.jpg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4.xml"/><Relationship Id="rId5" Type="http://schemas.openxmlformats.org/officeDocument/2006/relationships/slideLayout" Target="../slideLayouts/slideLayout6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73.xml"/><Relationship Id="rId4" Type="http://schemas.openxmlformats.org/officeDocument/2006/relationships/slideLayout" Target="../slideLayouts/slideLayout67.xml"/><Relationship Id="rId9" Type="http://schemas.openxmlformats.org/officeDocument/2006/relationships/slideLayout" Target="../slideLayouts/slideLayout72.xml"/><Relationship Id="rId14" Type="http://schemas.openxmlformats.org/officeDocument/2006/relationships/theme" Target="../theme/theme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792451"/>
            <a:ext cx="7886700" cy="898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1356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Předepsané písmo </a:t>
            </a:r>
            <a:r>
              <a:rPr lang="cs-CZ" dirty="0" err="1" smtClean="0"/>
              <a:t>Arial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061"/>
          <a:stretch/>
        </p:blipFill>
        <p:spPr>
          <a:xfrm>
            <a:off x="0" y="0"/>
            <a:ext cx="9144000" cy="613064"/>
          </a:xfrm>
          <a:prstGeom prst="rect">
            <a:avLst/>
          </a:prstGeom>
        </p:spPr>
      </p:pic>
      <p:pic>
        <p:nvPicPr>
          <p:cNvPr id="8" name="Obrázek 7"/>
          <p:cNvPicPr/>
          <p:nvPr userDrawn="1"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825"/>
          <a:stretch/>
        </p:blipFill>
        <p:spPr>
          <a:xfrm>
            <a:off x="2369127" y="5961239"/>
            <a:ext cx="4610100" cy="896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936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5" r:id="rId12"/>
    <p:sldLayoutId id="2147483796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7EA2D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792451"/>
            <a:ext cx="7886700" cy="898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1356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Předepsané písmo </a:t>
            </a:r>
            <a:r>
              <a:rPr lang="cs-CZ" dirty="0" err="1" smtClean="0"/>
              <a:t>Arial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061"/>
          <a:stretch/>
        </p:blipFill>
        <p:spPr>
          <a:xfrm>
            <a:off x="0" y="0"/>
            <a:ext cx="9144000" cy="613064"/>
          </a:xfrm>
          <a:prstGeom prst="rect">
            <a:avLst/>
          </a:prstGeom>
        </p:spPr>
      </p:pic>
      <p:pic>
        <p:nvPicPr>
          <p:cNvPr id="8" name="Obrázek 7"/>
          <p:cNvPicPr/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825"/>
          <a:stretch/>
        </p:blipFill>
        <p:spPr>
          <a:xfrm>
            <a:off x="2369127" y="5961239"/>
            <a:ext cx="4610100" cy="896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422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9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7EA2D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792453"/>
            <a:ext cx="7886700" cy="898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1356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Předepsané písmo </a:t>
            </a:r>
            <a:r>
              <a:rPr lang="cs-CZ" dirty="0" err="1" smtClean="0"/>
              <a:t>Arial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061"/>
          <a:stretch/>
        </p:blipFill>
        <p:spPr>
          <a:xfrm>
            <a:off x="0" y="0"/>
            <a:ext cx="9144000" cy="613064"/>
          </a:xfrm>
          <a:prstGeom prst="rect">
            <a:avLst/>
          </a:prstGeom>
        </p:spPr>
      </p:pic>
      <p:pic>
        <p:nvPicPr>
          <p:cNvPr id="8" name="Obrázek 7"/>
          <p:cNvPicPr/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825"/>
          <a:stretch/>
        </p:blipFill>
        <p:spPr>
          <a:xfrm>
            <a:off x="2369127" y="5961241"/>
            <a:ext cx="4610100" cy="896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036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kern="1200">
          <a:solidFill>
            <a:srgbClr val="7EA2D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792451"/>
            <a:ext cx="7886700" cy="898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1356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Předepsané písmo </a:t>
            </a:r>
            <a:r>
              <a:rPr lang="cs-CZ" dirty="0" err="1" smtClean="0"/>
              <a:t>Arial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061"/>
          <a:stretch/>
        </p:blipFill>
        <p:spPr>
          <a:xfrm>
            <a:off x="0" y="0"/>
            <a:ext cx="9144000" cy="613064"/>
          </a:xfrm>
          <a:prstGeom prst="rect">
            <a:avLst/>
          </a:prstGeom>
        </p:spPr>
      </p:pic>
      <p:pic>
        <p:nvPicPr>
          <p:cNvPr id="8" name="Obrázek 7"/>
          <p:cNvPicPr/>
          <p:nvPr userDrawn="1"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825"/>
          <a:stretch/>
        </p:blipFill>
        <p:spPr>
          <a:xfrm>
            <a:off x="2369127" y="5961239"/>
            <a:ext cx="4610100" cy="896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81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  <p:sldLayoutId id="2147483765" r:id="rId12"/>
    <p:sldLayoutId id="2147483766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7EA2D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792451"/>
            <a:ext cx="7886700" cy="898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1356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Předepsané písmo </a:t>
            </a:r>
            <a:r>
              <a:rPr lang="cs-CZ" dirty="0" err="1" smtClean="0"/>
              <a:t>Arial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061"/>
          <a:stretch/>
        </p:blipFill>
        <p:spPr>
          <a:xfrm>
            <a:off x="0" y="0"/>
            <a:ext cx="9144000" cy="613064"/>
          </a:xfrm>
          <a:prstGeom prst="rect">
            <a:avLst/>
          </a:prstGeom>
        </p:spPr>
      </p:pic>
      <p:pic>
        <p:nvPicPr>
          <p:cNvPr id="8" name="Obrázek 7"/>
          <p:cNvPicPr/>
          <p:nvPr userDrawn="1"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825"/>
          <a:stretch/>
        </p:blipFill>
        <p:spPr>
          <a:xfrm>
            <a:off x="2369127" y="5961239"/>
            <a:ext cx="4610100" cy="896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99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7EA2D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792451"/>
            <a:ext cx="7886700" cy="898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1356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Předepsané písmo </a:t>
            </a:r>
            <a:r>
              <a:rPr lang="cs-CZ" dirty="0" err="1" smtClean="0"/>
              <a:t>Arial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4.10.2016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061"/>
          <a:stretch/>
        </p:blipFill>
        <p:spPr>
          <a:xfrm>
            <a:off x="0" y="0"/>
            <a:ext cx="9144000" cy="613064"/>
          </a:xfrm>
          <a:prstGeom prst="rect">
            <a:avLst/>
          </a:prstGeom>
        </p:spPr>
      </p:pic>
      <p:pic>
        <p:nvPicPr>
          <p:cNvPr id="8" name="Obrázek 7"/>
          <p:cNvPicPr/>
          <p:nvPr userDrawn="1"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825"/>
          <a:stretch/>
        </p:blipFill>
        <p:spPr>
          <a:xfrm>
            <a:off x="2369127" y="5961239"/>
            <a:ext cx="4610100" cy="896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588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  <p:sldLayoutId id="2147483795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7EA2D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berdat.uiv.cz/login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ek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368"/>
          <a:stretch/>
        </p:blipFill>
        <p:spPr>
          <a:xfrm>
            <a:off x="-16171" y="0"/>
            <a:ext cx="9144003" cy="2258459"/>
          </a:xfrm>
          <a:prstGeom prst="rect">
            <a:avLst/>
          </a:prstGeom>
        </p:spPr>
      </p:pic>
      <p:sp>
        <p:nvSpPr>
          <p:cNvPr id="5" name="Nadpis 1"/>
          <p:cNvSpPr txBox="1">
            <a:spLocks/>
          </p:cNvSpPr>
          <p:nvPr/>
        </p:nvSpPr>
        <p:spPr>
          <a:xfrm>
            <a:off x="669630" y="2258459"/>
            <a:ext cx="7864769" cy="313040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cs-CZ" sz="3300" b="1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Proč je dobré požádat o prostředky ze šablon</a:t>
            </a:r>
            <a:endParaRPr lang="cs-CZ" sz="2400" dirty="0" smtClean="0">
              <a:solidFill>
                <a:sysClr val="windowText" lastClr="0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cs-CZ" sz="29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456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ený obdélník 3"/>
          <p:cNvSpPr/>
          <p:nvPr/>
        </p:nvSpPr>
        <p:spPr>
          <a:xfrm>
            <a:off x="649504" y="619967"/>
            <a:ext cx="7886903" cy="80534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7EA2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>
                <a:solidFill>
                  <a:srgbClr val="7EA2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cs-CZ" sz="3600" b="1" dirty="0" smtClean="0">
                <a:solidFill>
                  <a:srgbClr val="7EA2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odporované </a:t>
            </a:r>
            <a:r>
              <a:rPr lang="cs-CZ" sz="3600" b="1" dirty="0">
                <a:solidFill>
                  <a:srgbClr val="7EA2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aktivity</a:t>
            </a: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3350391" y="2892776"/>
            <a:ext cx="2507182" cy="1366788"/>
          </a:xfrm>
          <a:prstGeom prst="roundRect">
            <a:avLst/>
          </a:prstGeom>
          <a:noFill/>
          <a:ln w="38100">
            <a:solidFill>
              <a:srgbClr val="7EA2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prstClr val="black"/>
                </a:solidFill>
              </a:rPr>
              <a:t>Osobnostně profesní rozvoj pedagogů</a:t>
            </a:r>
          </a:p>
        </p:txBody>
      </p:sp>
      <p:sp>
        <p:nvSpPr>
          <p:cNvPr id="11" name="Zaoblený obdélník 10"/>
          <p:cNvSpPr/>
          <p:nvPr/>
        </p:nvSpPr>
        <p:spPr>
          <a:xfrm>
            <a:off x="631455" y="2892776"/>
            <a:ext cx="2507182" cy="1366788"/>
          </a:xfrm>
          <a:prstGeom prst="roundRect">
            <a:avLst/>
          </a:prstGeom>
          <a:noFill/>
          <a:ln w="38100">
            <a:solidFill>
              <a:srgbClr val="7EA2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prstClr val="black"/>
                </a:solidFill>
              </a:rPr>
              <a:t>Personální podpora</a:t>
            </a:r>
          </a:p>
        </p:txBody>
      </p:sp>
      <p:sp>
        <p:nvSpPr>
          <p:cNvPr id="12" name="Zaoblený obdélník 11"/>
          <p:cNvSpPr/>
          <p:nvPr/>
        </p:nvSpPr>
        <p:spPr>
          <a:xfrm>
            <a:off x="3350391" y="4463909"/>
            <a:ext cx="2507182" cy="1366788"/>
          </a:xfrm>
          <a:prstGeom prst="roundRect">
            <a:avLst/>
          </a:prstGeom>
          <a:noFill/>
          <a:ln w="38100">
            <a:solidFill>
              <a:srgbClr val="7EA2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prstClr val="black"/>
                </a:solidFill>
              </a:rPr>
              <a:t>Doučování žáků</a:t>
            </a:r>
          </a:p>
        </p:txBody>
      </p:sp>
      <p:sp>
        <p:nvSpPr>
          <p:cNvPr id="13" name="Zaoblený obdélník 12"/>
          <p:cNvSpPr/>
          <p:nvPr/>
        </p:nvSpPr>
        <p:spPr>
          <a:xfrm>
            <a:off x="649504" y="4463909"/>
            <a:ext cx="2507182" cy="1366788"/>
          </a:xfrm>
          <a:prstGeom prst="roundRect">
            <a:avLst/>
          </a:prstGeom>
          <a:noFill/>
          <a:ln w="38100">
            <a:solidFill>
              <a:srgbClr val="7EA2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prstClr val="black"/>
                </a:solidFill>
              </a:rPr>
              <a:t>Čtenářské a matematické kluby</a:t>
            </a:r>
          </a:p>
        </p:txBody>
      </p:sp>
      <p:sp>
        <p:nvSpPr>
          <p:cNvPr id="14" name="Zaoblený obdélník 13"/>
          <p:cNvSpPr/>
          <p:nvPr/>
        </p:nvSpPr>
        <p:spPr>
          <a:xfrm>
            <a:off x="6069327" y="2892776"/>
            <a:ext cx="2507182" cy="1366788"/>
          </a:xfrm>
          <a:prstGeom prst="roundRect">
            <a:avLst/>
          </a:prstGeom>
          <a:noFill/>
          <a:ln w="38100">
            <a:solidFill>
              <a:srgbClr val="7EA2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prstClr val="black"/>
                </a:solidFill>
              </a:rPr>
              <a:t>Usnadňování přechodu dětí z MŠ do ZŠ</a:t>
            </a:r>
          </a:p>
        </p:txBody>
      </p:sp>
      <p:sp>
        <p:nvSpPr>
          <p:cNvPr id="15" name="Zaoblený obdélník 14"/>
          <p:cNvSpPr/>
          <p:nvPr/>
        </p:nvSpPr>
        <p:spPr>
          <a:xfrm>
            <a:off x="6069327" y="4463909"/>
            <a:ext cx="2507182" cy="1366788"/>
          </a:xfrm>
          <a:prstGeom prst="roundRect">
            <a:avLst/>
          </a:prstGeom>
          <a:noFill/>
          <a:ln w="38100">
            <a:solidFill>
              <a:srgbClr val="7EA2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prstClr val="black"/>
                </a:solidFill>
              </a:rPr>
              <a:t>Setkávání</a:t>
            </a:r>
          </a:p>
          <a:p>
            <a:pPr algn="ctr"/>
            <a:r>
              <a:rPr lang="cs-CZ" sz="2800" b="1" dirty="0">
                <a:solidFill>
                  <a:prstClr val="black"/>
                </a:solidFill>
              </a:rPr>
              <a:t>s rodiči</a:t>
            </a:r>
          </a:p>
        </p:txBody>
      </p:sp>
    </p:spTree>
    <p:extLst>
      <p:ext uri="{BB962C8B-B14F-4D97-AF65-F5344CB8AC3E}">
        <p14:creationId xmlns:p14="http://schemas.microsoft.com/office/powerpoint/2010/main" val="2034156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616226" y="705678"/>
            <a:ext cx="7899124" cy="98501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7EA2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cs-CZ" sz="3600" b="1" dirty="0" smtClean="0">
                <a:solidFill>
                  <a:srgbClr val="7EA2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 to jednoduché</a:t>
            </a: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2097157"/>
            <a:ext cx="7886700" cy="4075043"/>
          </a:xfrm>
        </p:spPr>
        <p:txBody>
          <a:bodyPr>
            <a:normAutofit lnSpcReduction="10000"/>
          </a:bodyPr>
          <a:lstStyle/>
          <a:p>
            <a:r>
              <a:rPr lang="cs-CZ" b="1" dirty="0" smtClean="0"/>
              <a:t>Není to souboj o peníze – vyjdou na každou školu</a:t>
            </a:r>
          </a:p>
          <a:p>
            <a:r>
              <a:rPr lang="cs-CZ" dirty="0" smtClean="0"/>
              <a:t>Žádost </a:t>
            </a:r>
            <a:r>
              <a:rPr lang="cs-CZ" dirty="0" smtClean="0"/>
              <a:t>o podporu </a:t>
            </a:r>
            <a:r>
              <a:rPr lang="cs-CZ" dirty="0"/>
              <a:t>i </a:t>
            </a:r>
            <a:r>
              <a:rPr lang="cs-CZ" dirty="0" smtClean="0"/>
              <a:t>zprávy o realizaci </a:t>
            </a:r>
            <a:r>
              <a:rPr lang="cs-CZ" dirty="0"/>
              <a:t>se předkládají ve </a:t>
            </a:r>
            <a:r>
              <a:rPr lang="cs-CZ" b="1" dirty="0"/>
              <a:t>zjednodušené </a:t>
            </a:r>
            <a:r>
              <a:rPr lang="cs-CZ" b="1" dirty="0" smtClean="0"/>
              <a:t>formě </a:t>
            </a:r>
            <a:r>
              <a:rPr lang="cs-CZ" dirty="0" smtClean="0"/>
              <a:t>a </a:t>
            </a:r>
            <a:r>
              <a:rPr lang="cs-CZ" b="1" dirty="0" smtClean="0"/>
              <a:t>vybíráte z už připravených aktivit </a:t>
            </a:r>
            <a:r>
              <a:rPr lang="cs-CZ" dirty="0" smtClean="0"/>
              <a:t>(šablon) </a:t>
            </a:r>
            <a:endParaRPr lang="cs-CZ" dirty="0"/>
          </a:p>
          <a:p>
            <a:r>
              <a:rPr lang="cs-CZ" b="1" dirty="0" smtClean="0"/>
              <a:t>Nemusíte sestavovat rozpočet </a:t>
            </a:r>
            <a:r>
              <a:rPr lang="cs-CZ" dirty="0" smtClean="0"/>
              <a:t>– peníze používáte napříč aktivitami (šablonami)</a:t>
            </a:r>
            <a:endParaRPr lang="cs-CZ" dirty="0"/>
          </a:p>
          <a:p>
            <a:r>
              <a:rPr lang="cs-CZ" b="1" dirty="0" smtClean="0"/>
              <a:t>Nemusíte předkládat účetnictví a nebudou vám ho kontrolovat</a:t>
            </a:r>
            <a:r>
              <a:rPr lang="cs-CZ" dirty="0" smtClean="0"/>
              <a:t>, nemusíte mít projektový účet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86467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6287" y="1987826"/>
            <a:ext cx="7909063" cy="3841474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 smtClean="0"/>
              <a:t>Místní akční skupina Český ráj a Střední Pojizeří pomáhá MŠ a ZŠ zdarma</a:t>
            </a:r>
          </a:p>
          <a:p>
            <a:pPr marL="0" indent="0">
              <a:buNone/>
            </a:pPr>
            <a:r>
              <a:rPr lang="cs-CZ" dirty="0" smtClean="0"/>
              <a:t>- Podpora při přípravě projektu – výběr vhodných šablon</a:t>
            </a:r>
          </a:p>
          <a:p>
            <a:pPr marL="0" indent="0">
              <a:buNone/>
            </a:pPr>
            <a:r>
              <a:rPr lang="cs-CZ" dirty="0" smtClean="0"/>
              <a:t>- Podání žádosti </a:t>
            </a:r>
          </a:p>
          <a:p>
            <a:pPr marL="0" indent="0">
              <a:buNone/>
            </a:pPr>
            <a:r>
              <a:rPr lang="cs-CZ" dirty="0" smtClean="0"/>
              <a:t>- Metodická pomoc v průběhu realizace projektu</a:t>
            </a:r>
          </a:p>
          <a:p>
            <a:pPr marL="0" indent="0">
              <a:buNone/>
            </a:pPr>
            <a:r>
              <a:rPr lang="cs-CZ" dirty="0" smtClean="0"/>
              <a:t>- Podání zpráv o realizaci projektu </a:t>
            </a:r>
          </a:p>
          <a:p>
            <a:r>
              <a:rPr lang="cs-CZ" b="1" dirty="0" smtClean="0"/>
              <a:t>V rámci přípravy MAP můžete sdílet své zkušenosti s realizací projektu s dalšími školami – nebudete v tom sami</a:t>
            </a:r>
            <a:endParaRPr lang="cs-CZ" b="1" dirty="0"/>
          </a:p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628650" y="792451"/>
            <a:ext cx="8027670" cy="106073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7EA2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algn="ctr"/>
            <a:r>
              <a:rPr lang="cs-CZ" b="1" dirty="0" smtClean="0">
                <a:solidFill>
                  <a:srgbClr val="7EA2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Tým MAP vám může ZDARMA pomoct</a:t>
            </a: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69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003675"/>
          </a:xfrm>
        </p:spPr>
        <p:txBody>
          <a:bodyPr>
            <a:normAutofit fontScale="85000" lnSpcReduction="20000"/>
          </a:bodyPr>
          <a:lstStyle/>
          <a:p>
            <a:endParaRPr lang="cs-CZ" dirty="0" smtClean="0"/>
          </a:p>
          <a:p>
            <a:r>
              <a:rPr lang="cs-CZ" b="1" dirty="0" smtClean="0"/>
              <a:t>Personální posílení </a:t>
            </a:r>
            <a:r>
              <a:rPr lang="cs-CZ" dirty="0" smtClean="0"/>
              <a:t>– podpůrné pozice, po kterých často volají pedagogové a nejsou na ně jinak prostředky</a:t>
            </a:r>
          </a:p>
          <a:p>
            <a:r>
              <a:rPr lang="cs-CZ" b="1" dirty="0" smtClean="0"/>
              <a:t>Vzdělávání pedagogů </a:t>
            </a:r>
            <a:r>
              <a:rPr lang="cs-CZ" dirty="0" smtClean="0"/>
              <a:t>– i netradiční formy</a:t>
            </a:r>
          </a:p>
          <a:p>
            <a:r>
              <a:rPr lang="cs-CZ" dirty="0" smtClean="0"/>
              <a:t>Rozvojové </a:t>
            </a:r>
            <a:r>
              <a:rPr lang="cs-CZ" b="1" dirty="0" smtClean="0"/>
              <a:t>aktivity</a:t>
            </a:r>
            <a:r>
              <a:rPr lang="cs-CZ" dirty="0" smtClean="0"/>
              <a:t> ZŠ </a:t>
            </a:r>
            <a:r>
              <a:rPr lang="cs-CZ" b="1" dirty="0" smtClean="0"/>
              <a:t>mimo vyučování </a:t>
            </a:r>
            <a:r>
              <a:rPr lang="cs-CZ" dirty="0" smtClean="0"/>
              <a:t>(„kroužky“)</a:t>
            </a:r>
          </a:p>
          <a:p>
            <a:r>
              <a:rPr lang="cs-CZ" b="1" dirty="0" smtClean="0"/>
              <a:t>Spolupráce s rodiči</a:t>
            </a:r>
          </a:p>
          <a:p>
            <a:pPr marL="0" indent="0">
              <a:buNone/>
            </a:pPr>
            <a:r>
              <a:rPr lang="cs-CZ" dirty="0" smtClean="0"/>
              <a:t>A další….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 smtClean="0"/>
              <a:t>Tedy často to, co již děláte bez podpory nebo víte, že je potřeba dělat a nebyly na to peníze.</a:t>
            </a:r>
          </a:p>
          <a:p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Nadpis 3"/>
          <p:cNvSpPr txBox="1">
            <a:spLocks noGrp="1"/>
          </p:cNvSpPr>
          <p:nvPr>
            <p:ph type="title"/>
          </p:nvPr>
        </p:nvSpPr>
        <p:spPr>
          <a:prstGeom prst="roundRect">
            <a:avLst/>
          </a:prstGeom>
          <a:solidFill>
            <a:schemeClr val="bg1"/>
          </a:solidFill>
          <a:ln w="38100" cap="flat" cmpd="sng" algn="ctr">
            <a:solidFill>
              <a:srgbClr val="7EA2D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3600" b="1" dirty="0" smtClean="0">
                <a:solidFill>
                  <a:srgbClr val="7EA2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Jsou to peníze na to, co potřebujete</a:t>
            </a:r>
            <a:endParaRPr lang="cs-CZ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62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ený obdélník 3"/>
          <p:cNvSpPr/>
          <p:nvPr/>
        </p:nvSpPr>
        <p:spPr>
          <a:xfrm>
            <a:off x="534037" y="632159"/>
            <a:ext cx="8160258" cy="111646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7EA2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 smtClean="0">
                <a:solidFill>
                  <a:srgbClr val="7EA2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to s výzvou Šablony vypadá aktuálně</a:t>
            </a:r>
            <a:r>
              <a:rPr lang="cs-CZ" sz="3600" b="1" dirty="0" smtClean="0">
                <a:solidFill>
                  <a:srgbClr val="7EA2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449377" y="1748624"/>
            <a:ext cx="8244918" cy="4161288"/>
          </a:xfrm>
        </p:spPr>
        <p:txBody>
          <a:bodyPr>
            <a:normAutofit fontScale="92500"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cs-CZ" sz="3400" dirty="0" smtClean="0"/>
              <a:t>Druh výzev: průběžné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cs-CZ" sz="3400" dirty="0" smtClean="0"/>
              <a:t>Fond</a:t>
            </a:r>
            <a:r>
              <a:rPr lang="cs-CZ" sz="3400" dirty="0"/>
              <a:t>: </a:t>
            </a:r>
            <a:r>
              <a:rPr lang="cs-CZ" sz="3400" dirty="0" smtClean="0"/>
              <a:t>ESF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cs-CZ" sz="3400" dirty="0" smtClean="0"/>
              <a:t>Délka trvání projektů: 24 měsíců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cs-CZ" sz="3400" dirty="0" smtClean="0"/>
              <a:t>Ukončení příjmu žádostí: 30. 6. 2017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cs-CZ" sz="3400" dirty="0" smtClean="0"/>
              <a:t>Ukončení realizace projektů: do 31. 8. 2019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endParaRPr lang="cs-CZ" sz="3400" dirty="0" smtClean="0"/>
          </a:p>
          <a:p>
            <a:endParaRPr lang="cs-CZ" sz="3200" dirty="0" smtClean="0"/>
          </a:p>
          <a:p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819840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ený obdélník 3"/>
          <p:cNvSpPr/>
          <p:nvPr/>
        </p:nvSpPr>
        <p:spPr>
          <a:xfrm>
            <a:off x="534037" y="632159"/>
            <a:ext cx="8160258" cy="111646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7EA2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 smtClean="0">
                <a:solidFill>
                  <a:srgbClr val="7EA2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Budou další příležitosti?</a:t>
            </a: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449377" y="1748624"/>
            <a:ext cx="8244918" cy="416128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cs-CZ" sz="3400" dirty="0" smtClean="0"/>
              <a:t>Ano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cs-CZ" sz="3400" dirty="0" smtClean="0"/>
              <a:t>Další šablony by se měly vyhlašovat na základě zpracovaných Místních akčních plánů</a:t>
            </a:r>
            <a:endParaRPr lang="cs-CZ" sz="3400" dirty="0" smtClean="0"/>
          </a:p>
          <a:p>
            <a:pPr marL="0" indent="0">
              <a:lnSpc>
                <a:spcPct val="120000"/>
              </a:lnSpc>
              <a:spcAft>
                <a:spcPts val="600"/>
              </a:spcAft>
              <a:buNone/>
            </a:pPr>
            <a:endParaRPr lang="cs-CZ" sz="3400" dirty="0" smtClean="0"/>
          </a:p>
          <a:p>
            <a:endParaRPr lang="cs-CZ" sz="3200" dirty="0" smtClean="0"/>
          </a:p>
          <a:p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648253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6226" y="1825625"/>
            <a:ext cx="7899124" cy="4003675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 </a:t>
            </a:r>
            <a:endParaRPr lang="cs-CZ" dirty="0">
              <a:hlinkClick r:id="rId2"/>
            </a:endParaRPr>
          </a:p>
          <a:p>
            <a:r>
              <a:rPr lang="cs-CZ" dirty="0" smtClean="0"/>
              <a:t>Nutnost </a:t>
            </a:r>
            <a:r>
              <a:rPr lang="cs-CZ" dirty="0" smtClean="0"/>
              <a:t>zvolení 1 šablony rozvíjející nejslabší oblast školy </a:t>
            </a:r>
            <a:r>
              <a:rPr lang="cs-CZ" dirty="0" smtClean="0"/>
              <a:t>(viz dotazník, který jste vyplňovali)</a:t>
            </a:r>
          </a:p>
          <a:p>
            <a:r>
              <a:rPr lang="cs-CZ" dirty="0" smtClean="0"/>
              <a:t>U personální podpory nutno doložit počet dětí s potřebou podpůrných opatření (liší se podle typu personální podpory)</a:t>
            </a:r>
          </a:p>
          <a:p>
            <a:r>
              <a:rPr lang="cs-CZ" dirty="0" smtClean="0"/>
              <a:t>Finanční limit dle počtu žáků</a:t>
            </a:r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  <a:solidFill>
            <a:schemeClr val="bg1"/>
          </a:solidFill>
          <a:ln w="38100">
            <a:solidFill>
              <a:srgbClr val="7EA2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cs-CZ" sz="3600" b="1" dirty="0" smtClean="0">
                <a:solidFill>
                  <a:srgbClr val="7EA2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Můžeme si vybrat co chceme?</a:t>
            </a:r>
            <a:endParaRPr lang="cs-CZ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15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ený obdélník 3"/>
          <p:cNvSpPr/>
          <p:nvPr/>
        </p:nvSpPr>
        <p:spPr>
          <a:xfrm>
            <a:off x="449377" y="619967"/>
            <a:ext cx="8197665" cy="80534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7EA2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 smtClean="0">
                <a:solidFill>
                  <a:srgbClr val="7EA2D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Výše podpory na 1 projekt</a:t>
            </a:r>
            <a:endParaRPr lang="cs-CZ" dirty="0"/>
          </a:p>
        </p:txBody>
      </p:sp>
      <p:sp>
        <p:nvSpPr>
          <p:cNvPr id="5" name="Zaoblený obdélník 4"/>
          <p:cNvSpPr/>
          <p:nvPr/>
        </p:nvSpPr>
        <p:spPr>
          <a:xfrm>
            <a:off x="2023259" y="1859496"/>
            <a:ext cx="4744955" cy="113291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7EA2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Minimální</a:t>
            </a:r>
          </a:p>
          <a:p>
            <a:pPr algn="ctr"/>
            <a:r>
              <a:rPr lang="cs-CZ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200 000 Kč</a:t>
            </a:r>
          </a:p>
        </p:txBody>
      </p:sp>
      <p:sp>
        <p:nvSpPr>
          <p:cNvPr id="7" name="Zaoblený obdélník 6"/>
          <p:cNvSpPr/>
          <p:nvPr/>
        </p:nvSpPr>
        <p:spPr>
          <a:xfrm>
            <a:off x="1370396" y="3426593"/>
            <a:ext cx="6050682" cy="201167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7EA2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Maximální</a:t>
            </a:r>
          </a:p>
          <a:p>
            <a:pPr algn="ctr"/>
            <a:r>
              <a:rPr lang="cs-CZ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200 </a:t>
            </a:r>
            <a:r>
              <a:rPr lang="cs-CZ" sz="28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000 </a:t>
            </a:r>
            <a:r>
              <a:rPr lang="cs-CZ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Kč</a:t>
            </a:r>
          </a:p>
          <a:p>
            <a:pPr algn="ctr"/>
            <a:r>
              <a:rPr lang="cs-CZ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+</a:t>
            </a:r>
          </a:p>
          <a:p>
            <a:pPr algn="ctr"/>
            <a:r>
              <a:rPr lang="cs-CZ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</a:t>
            </a:r>
            <a:r>
              <a:rPr lang="cs-CZ" sz="28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počet dětí/žáků školy </a:t>
            </a:r>
            <a:r>
              <a:rPr lang="cs-CZ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x 2200 </a:t>
            </a:r>
            <a:r>
              <a:rPr lang="cs-CZ" sz="28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Kč)</a:t>
            </a:r>
            <a:endParaRPr lang="cs-CZ" sz="2800" b="1" dirty="0" smtClean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9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ený obdélník 3"/>
          <p:cNvSpPr/>
          <p:nvPr/>
        </p:nvSpPr>
        <p:spPr>
          <a:xfrm>
            <a:off x="717735" y="659724"/>
            <a:ext cx="7760344" cy="80534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7EA2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 smtClean="0">
                <a:solidFill>
                  <a:srgbClr val="7EA2D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Výše podpory na 1 projekt</a:t>
            </a:r>
            <a:endParaRPr lang="cs-CZ" dirty="0"/>
          </a:p>
        </p:txBody>
      </p:sp>
      <p:sp>
        <p:nvSpPr>
          <p:cNvPr id="7" name="Zaoblený obdélník 6"/>
          <p:cNvSpPr/>
          <p:nvPr/>
        </p:nvSpPr>
        <p:spPr>
          <a:xfrm>
            <a:off x="1081638" y="1828799"/>
            <a:ext cx="6955457" cy="380197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7EA2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Případ MŠ+ZŠ</a:t>
            </a:r>
            <a:r>
              <a:rPr lang="cs-CZ" sz="28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cs-CZ" sz="28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200 000 Kč za MŠ</a:t>
            </a:r>
          </a:p>
          <a:p>
            <a:pPr algn="ctr"/>
            <a:r>
              <a:rPr lang="cs-CZ" sz="28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+</a:t>
            </a:r>
          </a:p>
          <a:p>
            <a:pPr algn="ctr"/>
            <a:r>
              <a:rPr lang="cs-CZ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200 000 Kč za ZŠ</a:t>
            </a:r>
          </a:p>
          <a:p>
            <a:pPr algn="ctr"/>
            <a:r>
              <a:rPr lang="cs-CZ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=</a:t>
            </a:r>
            <a:endParaRPr lang="cs-CZ" sz="2800" b="1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ctr"/>
            <a:r>
              <a:rPr lang="cs-CZ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400 </a:t>
            </a:r>
            <a:r>
              <a:rPr lang="cs-CZ" sz="28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000 </a:t>
            </a:r>
            <a:r>
              <a:rPr lang="cs-CZ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Kč</a:t>
            </a:r>
          </a:p>
          <a:p>
            <a:pPr algn="ctr"/>
            <a:r>
              <a:rPr lang="cs-CZ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  <a:p>
            <a:pPr algn="ctr"/>
            <a:r>
              <a:rPr lang="cs-CZ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(počet dětí/žáků školy x </a:t>
            </a:r>
            <a:r>
              <a:rPr lang="cs-CZ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2200 </a:t>
            </a:r>
            <a:r>
              <a:rPr lang="cs-CZ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Kč</a:t>
            </a:r>
            <a:r>
              <a:rPr lang="cs-CZ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cs-CZ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75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104a4cd-1400-468e-be1b-c7aad71d7d5a">15OPMSMT0001-28-20801</_dlc_DocId>
    <_dlc_DocIdUrl xmlns="0104a4cd-1400-468e-be1b-c7aad71d7d5a">
      <Url>http://op.msmt.cz/_layouts/15/DocIdRedir.aspx?ID=15OPMSMT0001-28-20801</Url>
      <Description>15OPMSMT0001-28-20801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10CA98376D84445B27235C23C5DAEEA" ma:contentTypeVersion="3" ma:contentTypeDescription="Vytvoří nový dokument" ma:contentTypeScope="" ma:versionID="26bec60fd599d9bf8ccd2066ea928388">
  <xsd:schema xmlns:xsd="http://www.w3.org/2001/XMLSchema" xmlns:xs="http://www.w3.org/2001/XMLSchema" xmlns:p="http://schemas.microsoft.com/office/2006/metadata/properties" xmlns:ns2="0104a4cd-1400-468e-be1b-c7aad71d7d5a" targetNamespace="http://schemas.microsoft.com/office/2006/metadata/properties" ma:root="true" ma:fieldsID="5b2268967c3d466a78734da71f64c258" ns2:_="">
    <xsd:import namespace="0104a4cd-1400-468e-be1b-c7aad71d7d5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04a4cd-1400-468e-be1b-c7aad71d7d5a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 ma:index="11" ma:displayName="Komentář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3E2F283-E217-44A2-9BFC-374069D56EC7}">
  <ds:schemaRefs>
    <ds:schemaRef ds:uri="http://purl.org/dc/terms/"/>
    <ds:schemaRef ds:uri="http://schemas.microsoft.com/office/2006/documentManagement/types"/>
    <ds:schemaRef ds:uri="http://purl.org/dc/dcmitype/"/>
    <ds:schemaRef ds:uri="0104a4cd-1400-468e-be1b-c7aad71d7d5a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B69C71D-774E-4CCC-B282-1F51F2FC44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04a4cd-1400-468e-be1b-c7aad71d7d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DC1A8C8-BB7A-4A4F-BF04-8930EA5B8B6F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3BB3A86F-C0A2-428D-9F68-2EF98CC4675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3050</TotalTime>
  <Words>381</Words>
  <Application>Microsoft Office PowerPoint</Application>
  <PresentationFormat>Předvádění na obrazovce (4:3)</PresentationFormat>
  <Paragraphs>69</Paragraphs>
  <Slides>10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6</vt:i4>
      </vt:variant>
      <vt:variant>
        <vt:lpstr>Nadpisy snímků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Vlastní návrh</vt:lpstr>
      <vt:lpstr>1_Vlastní návrh</vt:lpstr>
      <vt:lpstr>2_Vlastní návrh</vt:lpstr>
      <vt:lpstr>3_Vlastní návrh</vt:lpstr>
      <vt:lpstr>4_Vlastní návrh</vt:lpstr>
      <vt:lpstr>5_Vlastní návrh</vt:lpstr>
      <vt:lpstr>Prezentace aplikace PowerPoint</vt:lpstr>
      <vt:lpstr>Je to jednoduché</vt:lpstr>
      <vt:lpstr>Tým MAP vám může ZDARMA pomoct</vt:lpstr>
      <vt:lpstr>Jsou to peníze na to, co potřebujete</vt:lpstr>
      <vt:lpstr>Prezentace aplikace PowerPoint</vt:lpstr>
      <vt:lpstr>Prezentace aplikace PowerPoint</vt:lpstr>
      <vt:lpstr>Můžeme si vybrat co chceme?</vt:lpstr>
      <vt:lpstr>Prezentace aplikace PowerPoint</vt:lpstr>
      <vt:lpstr>Prezentace aplikace PowerPoint</vt:lpstr>
      <vt:lpstr>Prezentace aplikace PowerPoint</vt:lpstr>
    </vt:vector>
  </TitlesOfParts>
  <Company>MSMT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Doskočil David</dc:creator>
  <cp:lastModifiedBy>Martina Kulíková, Mgr.</cp:lastModifiedBy>
  <cp:revision>481</cp:revision>
  <cp:lastPrinted>2016-04-08T12:12:40Z</cp:lastPrinted>
  <dcterms:created xsi:type="dcterms:W3CDTF">2016-03-22T10:03:03Z</dcterms:created>
  <dcterms:modified xsi:type="dcterms:W3CDTF">2016-10-04T14:08:02Z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0x010100810CA98376D84445B27235C23C5DAEEA</vt:lpwstr>
  </property>
  <property fmtid="{D5CDD505-2E9C-101B-9397-08002B2CF9AE}" pid="3" name="_dlc_DocIdItemGuid">
    <vt:lpwstr>cc312a05-ac0f-4535-b0d1-cf2055a622cc</vt:lpwstr>
  </property>
</Properties>
</file>